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35" r:id="rId2"/>
    <p:sldId id="336" r:id="rId3"/>
    <p:sldId id="338" r:id="rId4"/>
    <p:sldId id="339" r:id="rId5"/>
    <p:sldId id="340" r:id="rId6"/>
    <p:sldId id="342" r:id="rId7"/>
    <p:sldId id="346" r:id="rId8"/>
    <p:sldId id="343" r:id="rId9"/>
    <p:sldId id="344" r:id="rId10"/>
    <p:sldId id="345" r:id="rId11"/>
    <p:sldId id="347" r:id="rId12"/>
    <p:sldId id="348" r:id="rId13"/>
    <p:sldId id="349" r:id="rId14"/>
    <p:sldId id="350" r:id="rId15"/>
    <p:sldId id="351" r:id="rId16"/>
    <p:sldId id="256" r:id="rId17"/>
    <p:sldId id="352" r:id="rId18"/>
    <p:sldId id="329" r:id="rId19"/>
    <p:sldId id="259" r:id="rId20"/>
    <p:sldId id="260" r:id="rId21"/>
    <p:sldId id="261" r:id="rId22"/>
    <p:sldId id="262" r:id="rId23"/>
    <p:sldId id="297" r:id="rId24"/>
    <p:sldId id="263" r:id="rId25"/>
    <p:sldId id="305" r:id="rId26"/>
    <p:sldId id="290" r:id="rId27"/>
    <p:sldId id="291" r:id="rId28"/>
    <p:sldId id="292" r:id="rId29"/>
    <p:sldId id="293" r:id="rId30"/>
    <p:sldId id="294" r:id="rId31"/>
    <p:sldId id="296" r:id="rId32"/>
    <p:sldId id="295" r:id="rId33"/>
    <p:sldId id="289" r:id="rId34"/>
    <p:sldId id="298" r:id="rId35"/>
    <p:sldId id="267" r:id="rId36"/>
    <p:sldId id="265" r:id="rId37"/>
    <p:sldId id="266" r:id="rId38"/>
    <p:sldId id="268" r:id="rId39"/>
    <p:sldId id="269" r:id="rId40"/>
    <p:sldId id="299" r:id="rId41"/>
    <p:sldId id="270" r:id="rId42"/>
    <p:sldId id="264" r:id="rId43"/>
    <p:sldId id="271" r:id="rId44"/>
    <p:sldId id="272" r:id="rId45"/>
    <p:sldId id="307" r:id="rId46"/>
    <p:sldId id="306" r:id="rId47"/>
    <p:sldId id="274" r:id="rId48"/>
    <p:sldId id="275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6" r:id="rId57"/>
    <p:sldId id="285" r:id="rId58"/>
    <p:sldId id="287" r:id="rId59"/>
    <p:sldId id="288" r:id="rId60"/>
    <p:sldId id="301" r:id="rId61"/>
    <p:sldId id="302" r:id="rId62"/>
    <p:sldId id="300" r:id="rId63"/>
    <p:sldId id="308" r:id="rId64"/>
    <p:sldId id="310" r:id="rId65"/>
    <p:sldId id="330" r:id="rId66"/>
    <p:sldId id="309" r:id="rId67"/>
    <p:sldId id="311" r:id="rId68"/>
    <p:sldId id="312" r:id="rId69"/>
    <p:sldId id="313" r:id="rId70"/>
    <p:sldId id="314" r:id="rId71"/>
    <p:sldId id="315" r:id="rId72"/>
    <p:sldId id="317" r:id="rId73"/>
    <p:sldId id="316" r:id="rId74"/>
    <p:sldId id="318" r:id="rId75"/>
    <p:sldId id="319" r:id="rId76"/>
    <p:sldId id="320" r:id="rId77"/>
    <p:sldId id="331" r:id="rId78"/>
    <p:sldId id="321" r:id="rId79"/>
    <p:sldId id="322" r:id="rId80"/>
    <p:sldId id="323" r:id="rId81"/>
    <p:sldId id="324" r:id="rId82"/>
    <p:sldId id="332" r:id="rId83"/>
    <p:sldId id="333" r:id="rId84"/>
    <p:sldId id="325" r:id="rId85"/>
    <p:sldId id="326" r:id="rId86"/>
    <p:sldId id="327" r:id="rId87"/>
    <p:sldId id="353" r:id="rId88"/>
    <p:sldId id="354" r:id="rId89"/>
    <p:sldId id="355" r:id="rId90"/>
    <p:sldId id="356" r:id="rId91"/>
    <p:sldId id="357" r:id="rId92"/>
    <p:sldId id="359" r:id="rId93"/>
    <p:sldId id="360" r:id="rId94"/>
    <p:sldId id="362" r:id="rId95"/>
    <p:sldId id="363" r:id="rId96"/>
    <p:sldId id="364" r:id="rId97"/>
    <p:sldId id="365" r:id="rId98"/>
    <p:sldId id="366" r:id="rId99"/>
    <p:sldId id="367" r:id="rId100"/>
    <p:sldId id="257" r:id="rId101"/>
    <p:sldId id="337" r:id="rId102"/>
    <p:sldId id="368" r:id="rId10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69778" autoAdjust="0"/>
  </p:normalViewPr>
  <p:slideViewPr>
    <p:cSldViewPr snapToGrid="0">
      <p:cViewPr varScale="1">
        <p:scale>
          <a:sx n="63" d="100"/>
          <a:sy n="63" d="100"/>
        </p:scale>
        <p:origin x="678" y="66"/>
      </p:cViewPr>
      <p:guideLst/>
    </p:cSldViewPr>
  </p:slideViewPr>
  <p:outlineViewPr>
    <p:cViewPr>
      <p:scale>
        <a:sx n="33" d="100"/>
        <a:sy n="33" d="100"/>
      </p:scale>
      <p:origin x="0" y="-828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1F2D-4AC2-467D-A6D1-26E735F0930B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09EED-3E86-4DED-8D4A-B344F2B0D2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65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full/10.1098/rsos.18039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oyalsocietypublishing.org/doi/10.1098/rsos.180396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Remarkable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problem-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solving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ability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of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unicellular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amoeboid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organism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and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its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 </a:t>
            </a:r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markable problem-solving ability of unicellular amoeboid organism and its mechanism"/>
              </a:rPr>
              <a:t>mechanism</a:t>
            </a:r>
            <a:endParaRPr lang="de-DE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iping Zhu"/>
              </a:rPr>
              <a:t>Liping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iping Zhu"/>
              </a:rPr>
              <a:t> Zhu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ong-Ju Kim"/>
              </a:rPr>
              <a:t>Song-Ju Kim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hiko Hara"/>
              </a:rPr>
              <a:t>Masahiko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hiko Hara"/>
              </a:rPr>
              <a:t> Hara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shi Aono"/>
              </a:rPr>
              <a:t>Masashi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sashi Aono"/>
              </a:rPr>
              <a:t>Aono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27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Sigmoid-Funktion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Sensitivität reguliert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Nicht überempfindlich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Nicht sobald der Arm tastet fängt es an zu leuchten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Schnell steigend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Oszillation/Schwingungen haben deutliche Auswirkungen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54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Ul wir untersuchen jede Linie, um Licht für eine Linie zu bestimmen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3</a:t>
            </a:r>
            <a:r>
              <a:rPr lang="de-DE" baseline="0" dirty="0"/>
              <a:t> Effekte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Verhindert, dass Städte wiederbesucht</a:t>
            </a:r>
            <a:r>
              <a:rPr lang="de-DE" baseline="0" dirty="0"/>
              <a:t>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Verhindert gleichzeitige Stadtbesuche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Kürzere Wege </a:t>
            </a:r>
            <a:r>
              <a:rPr lang="de-DE" baseline="0" dirty="0">
                <a:sym typeface="Wingdings" panose="05000000000000000000" pitchFamily="2" charset="2"/>
              </a:rPr>
              <a:t> Weniger Licht  Bevorzugt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718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Praktisch Stufenfunktion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8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Langzeitige Verringerung des Arms, wenn L &gt; 0.5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Sobald X bei -0.5 </a:t>
            </a:r>
            <a:r>
              <a:rPr lang="de-DE" baseline="0" dirty="0">
                <a:sym typeface="Wingdings" panose="05000000000000000000" pitchFamily="2" charset="2"/>
              </a:rPr>
              <a:t> L = 0.5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Ist Nachbar oder Gegenüber komplett belegt, dann X &lt;= -0.5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701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wird ein Weg für n=4 berechnet?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93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Pro Stadt je n Linien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Jede Stadt und jede Zahl nur einmal besetzen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Zahlen zeigen, in welcher Reihenfolge die Städte besucht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27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  <a:r>
              <a:rPr lang="de-DE" baseline="0" dirty="0"/>
              <a:t> breitet sich in alle aus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Gleichzeitig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Für einfachere Erklärung: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Reduzierung auf Reihenfolgen</a:t>
            </a:r>
          </a:p>
          <a:p>
            <a:pPr marL="628650" lvl="1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973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Ausbreitung</a:t>
            </a:r>
            <a:r>
              <a:rPr lang="de-DE" baseline="0" dirty="0"/>
              <a:t> des Amöbe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Gleichmäßig in alle Städte-Linien 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festgelegt: Es kann eine Zahl nur einmal belegt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627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Wie wächst die Amöbe?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Wellenartig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Nahezu gleichmäßig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436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87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Beste Waffel – Burg Trausnitz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Vanilleeis – Basilika Sankt Martin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Schokoeis – Rathaus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Bestes Erdbeereis – Heilig Geist Kirche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Kürzester Weg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Eis nicht </a:t>
            </a:r>
            <a:r>
              <a:rPr lang="de-DE" dirty="0" err="1"/>
              <a:t>schmilst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Frische Waffel nicht kalt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764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Der größte Arm schaltet Licht an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ist der größte?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Ist das schlimm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Sind Ergebnisse trotzdem vergleichbar?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853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Vergleichbar?</a:t>
            </a:r>
          </a:p>
          <a:p>
            <a:pPr marL="171450" indent="-171450">
              <a:buFontTx/>
              <a:buChar char="-"/>
            </a:pPr>
            <a:r>
              <a:rPr lang="de-DE" dirty="0"/>
              <a:t>Ja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Beim</a:t>
            </a:r>
            <a:r>
              <a:rPr lang="de-DE" baseline="0" dirty="0"/>
              <a:t> </a:t>
            </a:r>
            <a:r>
              <a:rPr lang="de-DE" baseline="0" dirty="0" err="1"/>
              <a:t>Traveling</a:t>
            </a:r>
            <a:r>
              <a:rPr lang="de-DE" baseline="0" dirty="0"/>
              <a:t> </a:t>
            </a:r>
            <a:r>
              <a:rPr lang="de-DE" baseline="0" dirty="0" err="1"/>
              <a:t>Salesman</a:t>
            </a:r>
            <a:r>
              <a:rPr lang="de-DE" baseline="0" dirty="0"/>
              <a:t> Problem gibt es einen Rundkurs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Egal, ob von A bis A oder C bis C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Alle Städte müssen besucht werden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Gesamter Weg bleibt gleich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260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In unserem Beispiel entscheidet sich Amöbe zufällig für A1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Wie verhalten sich darauf die Lampen?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3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796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A2, A3 &amp; A4 alles Nachbarn von A1</a:t>
            </a:r>
          </a:p>
          <a:p>
            <a:pPr marL="171450" indent="-171450">
              <a:buFontTx/>
              <a:buChar char="-"/>
            </a:pPr>
            <a:r>
              <a:rPr lang="de-DE" dirty="0"/>
              <a:t>Keine</a:t>
            </a:r>
            <a:r>
              <a:rPr lang="de-DE" baseline="0" dirty="0"/>
              <a:t> Stadt mehrfach besuchen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 = 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57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definiert</a:t>
            </a:r>
            <a:r>
              <a:rPr lang="de-DE" baseline="0" dirty="0"/>
              <a:t> relative Besetzung einer Linie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Von 0 bis 1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In unserem Fall besetzt Arm &gt; 70%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Daher Sigmoid-Funktion =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75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Alle anderen Linien kaum besetzt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Sigmoid Funktion = 0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Einzig X_A1 relevant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39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Sobald Summenfunktion ca. -0.5 erreicht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Stufenfunktion geht Lampe an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9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Da lediglich</a:t>
            </a:r>
            <a:r>
              <a:rPr lang="de-DE" baseline="0" dirty="0"/>
              <a:t> X_A1 belegt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Nur -0.5 erreicht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15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v ist durch Karte definiert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Abhängig von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n – Anzahl der Städte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Größte Distanzen zwischen 3 Städten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Distanz zwischen den zwei Städten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In Karte 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97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Große Gruppe von Einzellern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Keine feste Körperform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Ändern Gestalt durch Scheinfüßchen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Eine Lebensform, keine Verwandtschaftsgruppe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943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Amöbe breitet sich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Gleichmäßig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Der</a:t>
            </a:r>
            <a:r>
              <a:rPr lang="de-DE" baseline="0" dirty="0"/>
              <a:t> Einfachheit nur 2er beachtet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16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Werte</a:t>
            </a:r>
            <a:r>
              <a:rPr lang="de-DE" baseline="0" dirty="0"/>
              <a:t> durch A1 schon beeinflusst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672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X bewegt sich jetzt gegen 1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Amöbe breitet alle Arme gleichmäßig aus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137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822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Summenfunktion wird größer bzw. negativer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37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B2 bleibt dunkel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Amöbe kann weiter ausbreiten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Arme bei C2 &amp; D2 ziehen sich aufgrund vom Licht wieder zurück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Licht bleibt aufgrund von Besetzung von B2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607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Licht geht an bei C2 &amp; D2</a:t>
            </a:r>
          </a:p>
          <a:p>
            <a:pPr marL="171450" indent="-171450">
              <a:buFontTx/>
              <a:buChar char="-"/>
            </a:pPr>
            <a:r>
              <a:rPr lang="de-DE" dirty="0"/>
              <a:t>Arme ziehen sich wieder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414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Einzig B2 besetzt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Dadurch Auswirkungen</a:t>
            </a:r>
            <a:r>
              <a:rPr lang="de-DE" baseline="0" dirty="0"/>
              <a:t> wie bei A1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B3 und B4 gehen auch Lichter an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Keine Stadt mehrfach besuchen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182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Gleiches Verfahren</a:t>
            </a:r>
            <a:r>
              <a:rPr lang="de-DE" baseline="0" dirty="0"/>
              <a:t> mit 3. Besuch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49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Arm</a:t>
            </a:r>
            <a:r>
              <a:rPr lang="de-DE" baseline="0" dirty="0"/>
              <a:t> bei D3 hat sich zurück gezogen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Licht bei C4 geht 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3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Gut erforscht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2000: Kürzesten Weg durch Irrgarten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2006: Zentrale Steuerung für einen Roboter genutzt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2016: 2-armiger Bandit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Licht-Avers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Sucht optimale Route zwischen Essen und Licht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Antizipiert regelmäßige Events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zB</a:t>
            </a:r>
            <a:r>
              <a:rPr lang="de-DE" dirty="0"/>
              <a:t> Licht fällt durch Blätter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96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Reihenfolge komplett</a:t>
            </a:r>
            <a:r>
              <a:rPr lang="de-DE" baseline="0" dirty="0"/>
              <a:t> egal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Zufall vom Anfang spielt keine Rolle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139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Traveling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für n bis 8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 Verteilung der möglichen Routen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Durchschnitt der Länge bei ca. 150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Sollte Amöbe nur zufällig arbeiten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Bei genug Durchführungen müsste auch der gewählte Durchschnitt gegen 150 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752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Unterschreitet zum Teil deutlich den Durchschnitt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Kleine Versuchsmenge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Schon bei n=4 hat schlechteste Tour großen Einfluss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092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Nicht alle Versuche richtig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Ist das System stabil genug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Zeit steigt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Achtung: Minuten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Nicht real nutzbar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Aber Computer-Simulation vielleicht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953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Fügt </a:t>
            </a:r>
            <a:r>
              <a:rPr lang="de-DE" dirty="0" err="1"/>
              <a:t>DeltaIn</a:t>
            </a:r>
            <a:r>
              <a:rPr lang="de-DE" dirty="0"/>
              <a:t> in Arme hinzu und entfernt </a:t>
            </a:r>
            <a:r>
              <a:rPr lang="de-DE" dirty="0" err="1"/>
              <a:t>DeltaOut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Erstellt Table mit </a:t>
            </a:r>
            <a:r>
              <a:rPr lang="de-DE" dirty="0" err="1"/>
              <a:t>CouplingWeigths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Rückt die Arme an die näher Grenzen zum Licht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988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Route gefunden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Fertig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Wenn nicht, noch eine Runde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Für jede Stadt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Zufällige Varianz in Wachstum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Licht für kommende Runde determinierten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Bestimme Entnahme von Ressource in aktuellem Arm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Scheint Licht?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Ja: Ausfluss wird berechnet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Nein: Ausfluss 0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Neu-Verteilung aufrufen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Kommt gleich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Linie beleuchtet?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Nicht 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wächst um I = Input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Beleuchtet:</a:t>
            </a:r>
          </a:p>
          <a:p>
            <a:pPr marL="2457450" lvl="5" indent="-171450">
              <a:buFontTx/>
              <a:buChar char="-"/>
            </a:pPr>
            <a:r>
              <a:rPr lang="de-DE" dirty="0"/>
              <a:t>Arm schrumpft um O Output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4457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Simulation von Amöben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Outputs O schon berechnet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Berechne alle Nicht-Belichteten Linien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Dann ist Stock S der vorherige Stock plus alle Outputs und neuer Input von außen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Alle Inputs = 0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Ansonsten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Stock = 0, da alle Ressourcen nach Möglichkeit sofort verteilt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Inputs gleich Stock letzter Runde plus Summe aller Outputs plus neuer Input verteilt auf alle nicht beleuchteten Linien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874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Zur Erinnerung: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Zielsetzung: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Gute Lösung zu annehmbarer Zeit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10858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827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Laut Paper: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n^4 Elemente würden seriell von CPU berechnet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Problem ab 100 Städten</a:t>
            </a:r>
          </a:p>
          <a:p>
            <a:pPr marL="10858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882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691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3455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191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Problem Laufzeit: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Schleifen?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581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Wenn Parallel ausgeführt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Praktisch lineare Anforderungen erwartet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Iterationen steigen scheinbar linear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Qualität bleibt wie bei realen Amöben bei ca. 80-90%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Amoeben</a:t>
            </a:r>
            <a:r>
              <a:rPr lang="de-DE" dirty="0"/>
              <a:t>-inspirierte Computer werden auch schon experimentell genutzt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6179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Wird Summenfunktion auch parallelisiert?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Dennoch O(n^2)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Vorherige Table zeigt Anzahl Iterationen nicht Zeit an!!!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Statt Ziel „Gute Lösung zu annehmbarer Zeit“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„Gute Lösung mit annehmbarer Rechenkapazität/Technik“?</a:t>
            </a:r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9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sollen die helfen können?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Kurz: Evolution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Lang: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Haben gelernt in unsicheren  Gebieten zu überleben, richtige Entscheidungen zu treffen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Dazu wenig Energie zu verbrauchen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Die Entscheidungsfähigkeit hängt mit oszillatorischen Wachstum der Arme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Zyklus dauert ca. 1 Minute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jedem Zyklus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Verteilen und Entziehen von Protoplasma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Zyklen auch bei verschiedenen Armen synchronisiert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Entzug von Ressourcen, wenn unter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Sofortige Verteilung zu anderen Armen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4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Agar-Platte</a:t>
            </a:r>
          </a:p>
          <a:p>
            <a:pPr marL="171450" indent="-171450">
              <a:buFontTx/>
              <a:buChar char="-"/>
            </a:pPr>
            <a:r>
              <a:rPr lang="de-DE" dirty="0"/>
              <a:t>Gold-Chip mit 64 Linien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Mittig ist Amöbe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Bleibt auf Platte wegen Metall-Aversion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Video-Kamera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Von Boden orangenes Licht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Beeinträchtig nicht Amöbe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Lichtstimulation durch Projektor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Gesteuert durch PC mit Graustufe-Skala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6 Sekunden aktualisiert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22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stellen wir eine Route dar?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 Stadt n Linien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Zahl zeigt Reihenfolge an für gültige Route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Wie wird vorgegangen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Linien belichten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Amöbe breitet sich auf mittlerer Platte komplett aus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Lichter gehen für vorgesehenen Linien aus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Jeder Buchstabe und jede Zahl soll genau einmal bewachsen werden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Sonst ungültige Route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Dynamische Belichtung nach „Bounce-Back-</a:t>
            </a:r>
            <a:r>
              <a:rPr lang="de-DE" dirty="0" err="1"/>
              <a:t>Controll</a:t>
            </a:r>
            <a:r>
              <a:rPr lang="de-DE" dirty="0"/>
              <a:t>“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Bewegt sich Amöbe 3 Minuten nicht, wird versucht, gültige Route zu lesen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Suche ist beendet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 funktioniert Bounce-Back-</a:t>
            </a:r>
            <a:r>
              <a:rPr lang="de-DE" dirty="0" err="1"/>
              <a:t>Controll</a:t>
            </a:r>
            <a:r>
              <a:rPr lang="de-DE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Anhand von Beispiel erklären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Oben Formel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Unten fertiges &amp; gültiges Ergebnis</a:t>
            </a:r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Formel einzeln durchgehen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 gibt Lichtstärke für Linie bis nächste Berechnung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Von 0 bis 1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Dunkel bis komplett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9EED-3E86-4DED-8D4A-B344F2B0D2F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06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3A019-6AAA-4DA8-A792-5C6FA3774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8B9930-A51C-4EFF-B8B7-B5B14A83A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A4617-BE06-4694-B0D5-32BBAB3D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6E43D-7085-43CA-B1F7-576242F3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8177D-C651-4B2F-BC78-664F3495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72EB5-5A7B-4F7F-9455-412F80D3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41DEED-3154-40F5-808C-F25C06E11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40B113-C285-46E4-B48C-C25410E8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EF252-FD55-477A-87D8-1E63FD3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3C002F-6447-4623-8CF7-99E2BB1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83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440ACE-E0EC-48BA-A7FA-8221BD16F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24B96A-2C64-47EA-A532-56D02E82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4D8C41-BD6D-482B-92FD-2E536D62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759685-12EA-49E4-8AA0-540B212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34C54-D115-4EB1-B345-41D3E4EF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56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ECB11-2F3E-423F-ADB8-F4421AF7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CE168D-E61B-49D1-907E-43ED6EBF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C3006E-1689-472B-BA71-8B40C058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C7D0B1-F114-456A-BF27-343D8B6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4C2FB6-5A07-4056-B4AC-4B1BC7BC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7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B39D-AC7B-4191-BDBC-BC76EBF3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BCEB11-C784-4429-BA30-28B67F8D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364299-5B32-436F-9340-0598F9B9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13D69-946A-4A4A-B5C3-D32F4EC8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66E5F-C2D9-4388-A83C-D6573F8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52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EEF-8665-42C1-9CE6-B63FFA48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B2A3-81CA-4F04-9AA1-FC762703A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566CAF-1FDB-4A52-9668-D58D6DC42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54C34D-DE35-4CEE-B11E-FAE77B43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AC4A04-D036-4B9B-B2DE-E747E21F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ABE98-A242-4068-9009-CAB136D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60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0CE7C-529A-46D0-9D5C-6AD84707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1E1F39-801C-47E5-9729-326CA44F4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2298D-613A-48AB-9B20-8CF4DE3FE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4038AD-2026-4B1F-8A7F-57BBF6004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8BBF8E-BBE2-46C5-9220-F67CFE954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9631EF-B266-473D-A4FB-151E9086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D22A52-DD9A-4755-AE7D-14A14961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70319E-48AC-4884-879E-D56911C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92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EF61C-2B03-4AA2-A7FF-B6CC3C1B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CE647D-EBA4-4FEA-9095-282E28C3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0AB706-0B68-44D7-BA44-0849455C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2BAF4-1E00-472C-AC66-E790BFA2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19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CAC480-D104-489B-816C-40358572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56825D-8FC3-4072-9B5C-6ED73D73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FFBFB-23D3-4F24-A262-86EC8AA6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17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E6056-2111-4480-8F4C-FDE52074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C3E86-4660-45C2-9C89-ED970412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BF2DAA-929C-43B1-A826-C9700ECE8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B5FB5-9E6A-4772-A64B-8F6EAB2C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97D27D-0753-4EE0-8F88-CB36C6C0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D084C-E7AF-4747-A4E6-11576D48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01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116CC-E27D-404F-B15B-81859D48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2651DF-4664-4754-859F-65E0D8B34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9D39C8-22E9-4F9B-8311-41F0BE89A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8A8D58-58BD-46BB-981F-DEDB7BF4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930810-E665-4AD1-B10B-C7622A9C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CCE29-E1CD-40F6-BF50-B445999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71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BC910B-79B3-4722-A048-7A5B8E94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DA215A-CC09-4DB5-80C4-517E7802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15957-CF71-4B1A-897E-C3471A836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5B7A-AB47-4F00-9129-17BBA0C0EBE9}" type="datetimeFigureOut">
              <a:rPr lang="de-DE" smtClean="0"/>
              <a:t>10.04.2019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55E9E-6442-4AFE-8E67-2EDE9B83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553A1-8439-45E5-94E6-6FD18A4A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DF32-6F15-47E0-9E63-41A74A7103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plot+1/(1%2Bexp(-1000*(x%2B0.5)))(x+from+-1.5+to+0.5)" TargetMode="External"/><Relationship Id="rId2" Type="http://schemas.openxmlformats.org/officeDocument/2006/relationships/hyperlink" Target="https://www.wolframalpha.com/input/?i=plot+1/(1%2Bexp(-35*(x-0.6)))(x+from+0+to+1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olframalpha.com/input/?i=plot+(x-1)!/2(x+from+0+to+9)" TargetMode="External"/><Relationship Id="rId4" Type="http://schemas.openxmlformats.org/officeDocument/2006/relationships/hyperlink" Target="https://www.wolframalpha.com/input/?i=plot+(1-(1/(1%2Bexp(-1000*(x%2B0.5)))))(x+from+-1.5+to+0.5)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aluable.com/auction-lot/original-american-rakleigh-bicycle-poster-1950s-b-51-c-7d24d9b8d3" TargetMode="External"/><Relationship Id="rId2" Type="http://schemas.openxmlformats.org/officeDocument/2006/relationships/hyperlink" Target="https://www.retroplanet.com/PROD/48908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nterest.de/pin/123004633545569987/" TargetMode="External"/><Relationship Id="rId5" Type="http://schemas.openxmlformats.org/officeDocument/2006/relationships/hyperlink" Target="https://de.wikipedia.org/wiki/Physarum_polycephalum#/media/File:Physarum_polycephalum_plasmodium.jpg" TargetMode="External"/><Relationship Id="rId4" Type="http://schemas.openxmlformats.org/officeDocument/2006/relationships/hyperlink" Target="http://www.j&#252;dische-gemeinden.de/index.php/gemeinden/k-l/1147-landshut-niederbayern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gif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.png"/><Relationship Id="rId4" Type="http://schemas.openxmlformats.org/officeDocument/2006/relationships/image" Target="../media/image19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gif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22.gif"/><Relationship Id="rId9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2.gif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01.png"/><Relationship Id="rId4" Type="http://schemas.openxmlformats.org/officeDocument/2006/relationships/image" Target="../media/image23.png"/><Relationship Id="rId9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5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2.gif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2.gif"/><Relationship Id="rId7" Type="http://schemas.openxmlformats.org/officeDocument/2006/relationships/image" Target="../media/image26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openxmlformats.org/officeDocument/2006/relationships/image" Target="../media/image24.svg"/><Relationship Id="rId10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2.gif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2.gif"/><Relationship Id="rId7" Type="http://schemas.openxmlformats.org/officeDocument/2006/relationships/image" Target="../media/image26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openxmlformats.org/officeDocument/2006/relationships/image" Target="../media/image24.sv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22.gif"/><Relationship Id="rId7" Type="http://schemas.openxmlformats.org/officeDocument/2006/relationships/image" Target="../media/image26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openxmlformats.org/officeDocument/2006/relationships/image" Target="../media/image24.svg"/><Relationship Id="rId15" Type="http://schemas.openxmlformats.org/officeDocument/2006/relationships/image" Target="../media/image40.png"/><Relationship Id="rId10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gif"/><Relationship Id="rId9" Type="http://schemas.openxmlformats.org/officeDocument/2006/relationships/image" Target="../media/image18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EAAEE0B-53B5-4099-9181-A70ECA98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388"/>
            <a:ext cx="12192000" cy="1325563"/>
          </a:xfrm>
        </p:spPr>
        <p:txBody>
          <a:bodyPr/>
          <a:lstStyle/>
          <a:p>
            <a:pPr algn="ctr"/>
            <a:r>
              <a:rPr lang="de-DE" dirty="0"/>
              <a:t>Amöben als Problemlöser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74B6276A-0FCA-492B-812B-F6258EB09EA3}"/>
              </a:ext>
            </a:extLst>
          </p:cNvPr>
          <p:cNvSpPr txBox="1">
            <a:spLocks/>
          </p:cNvSpPr>
          <p:nvPr/>
        </p:nvSpPr>
        <p:spPr>
          <a:xfrm>
            <a:off x="4609070" y="4930346"/>
            <a:ext cx="6744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Tobias Weiden</a:t>
            </a:r>
          </a:p>
          <a:p>
            <a:r>
              <a:rPr lang="de-DE" dirty="0"/>
              <a:t>Student Master Informatik</a:t>
            </a:r>
          </a:p>
          <a:p>
            <a:r>
              <a:rPr lang="de-DE" dirty="0"/>
              <a:t>HAW Landshut</a:t>
            </a:r>
          </a:p>
        </p:txBody>
      </p:sp>
    </p:spTree>
    <p:extLst>
      <p:ext uri="{BB962C8B-B14F-4D97-AF65-F5344CB8AC3E}">
        <p14:creationId xmlns:p14="http://schemas.microsoft.com/office/powerpoint/2010/main" val="176443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NP-Schweres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strike="sngStrike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trike="sngStrike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strike="sngStrike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Gute Route zu annehmbarer Zeit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608249" cy="3046988"/>
              </a:xfrm>
              <a:prstGeom prst="rect">
                <a:avLst/>
              </a:prstGeom>
              <a:blipFill>
                <a:blip r:embed="rId2"/>
                <a:stretch>
                  <a:fillRect l="-2116" t="-1800" r="-1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467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hlinkClick r:id="rId2"/>
              </a:rPr>
              <a:t>https://royalsocietypublishing.org/doi/pdf/10.1098/rsos.180396</a:t>
            </a:r>
          </a:p>
          <a:p>
            <a:r>
              <a:rPr lang="de-DE" dirty="0">
                <a:hlinkClick r:id="rId2"/>
              </a:rPr>
              <a:t>https://de.wikipedia.org/</a:t>
            </a:r>
            <a:r>
              <a:rPr lang="de-DE" dirty="0" err="1">
                <a:hlinkClick r:id="rId2"/>
              </a:rPr>
              <a:t>wiki</a:t>
            </a:r>
            <a:r>
              <a:rPr lang="de-DE" dirty="0">
                <a:hlinkClick r:id="rId2"/>
              </a:rPr>
              <a:t>/Amöbe</a:t>
            </a:r>
          </a:p>
          <a:p>
            <a:r>
              <a:rPr lang="de-DE" dirty="0">
                <a:hlinkClick r:id="rId2"/>
              </a:rPr>
              <a:t>https://de.wikipedia.org/wiki/Physarum_polycephalum</a:t>
            </a:r>
          </a:p>
          <a:p>
            <a:r>
              <a:rPr lang="de-DE" dirty="0">
                <a:hlinkClick r:id="rId2"/>
              </a:rPr>
              <a:t>https://royalsocietypublishing.org/doi/full/10.1098/rsif.2016.0030</a:t>
            </a:r>
          </a:p>
          <a:p>
            <a:r>
              <a:rPr lang="de-DE" dirty="0">
                <a:hlinkClick r:id="rId2"/>
              </a:rPr>
              <a:t>https://www.wolframalpha.com/input/?i=plot+1%2F(1%2Bexp(-35*(x-0.6)))(x+from+0+to+1)</a:t>
            </a:r>
            <a:endParaRPr lang="de-DE" dirty="0"/>
          </a:p>
          <a:p>
            <a:r>
              <a:rPr lang="de-DE" dirty="0">
                <a:hlinkClick r:id="rId3"/>
              </a:rPr>
              <a:t>https://www.wolframalpha.com/input/?i=plot+1%2F(1%2Bexp(-1000*(x%2B0.5)))(x+from+-1.5+to+0.5)</a:t>
            </a:r>
            <a:endParaRPr lang="de-DE" dirty="0"/>
          </a:p>
          <a:p>
            <a:r>
              <a:rPr lang="de-DE" dirty="0">
                <a:hlinkClick r:id="rId4"/>
              </a:rPr>
              <a:t>https://www.wolframalpha.com/input/?i=plot+(1-(1%2F(1%2Bexp(-1000*(x%2B0.5)))))(x+from+-1.5+to+0.5)</a:t>
            </a:r>
            <a:endParaRPr lang="de-DE" dirty="0"/>
          </a:p>
          <a:p>
            <a:r>
              <a:rPr lang="de-DE" dirty="0">
                <a:hlinkClick r:id="rId5"/>
              </a:rPr>
              <a:t>https://www.wolframalpha.com/input/?i=plot+(x-1)!%2F2(x+from+0+to+9)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4398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6352F-8B7D-41FD-BADB-6B7CF5B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Bild-Quellen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1F3C3-E171-49A0-85E4-6BDE1C46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https://www.retroplanet.com/PROD/48908.html</a:t>
            </a:r>
            <a:endParaRPr lang="de-DE" dirty="0"/>
          </a:p>
          <a:p>
            <a:r>
              <a:rPr lang="de-DE" dirty="0">
                <a:hlinkClick r:id="rId3"/>
              </a:rPr>
              <a:t>https://www.invaluable.com/auction-lot/original-american-rakleigh-bicycle-poster-1950s-b-51-c-7d24d9b8d3</a:t>
            </a:r>
            <a:endParaRPr lang="de-DE" dirty="0"/>
          </a:p>
          <a:p>
            <a:r>
              <a:rPr lang="de-DE" dirty="0">
                <a:hlinkClick r:id="rId4"/>
              </a:rPr>
              <a:t>http://www.jüdische-gemeinden.de/</a:t>
            </a:r>
            <a:r>
              <a:rPr lang="de-DE" dirty="0" err="1">
                <a:hlinkClick r:id="rId4"/>
              </a:rPr>
              <a:t>index.php</a:t>
            </a:r>
            <a:r>
              <a:rPr lang="de-DE" dirty="0">
                <a:hlinkClick r:id="rId4"/>
              </a:rPr>
              <a:t>/gemeinden/k-l/1147-landshut-niederbayern</a:t>
            </a:r>
            <a:endParaRPr lang="de-DE" dirty="0"/>
          </a:p>
          <a:p>
            <a:r>
              <a:rPr lang="de-DE" dirty="0">
                <a:hlinkClick r:id="rId5"/>
              </a:rPr>
              <a:t>https://de.wikipedia.org/wiki/Physarum_polycephalum#/media/File:Physarum_polycephalum_plasmodium.jpg</a:t>
            </a:r>
            <a:endParaRPr lang="de-DE" dirty="0"/>
          </a:p>
          <a:p>
            <a:r>
              <a:rPr lang="de-DE" dirty="0">
                <a:hlinkClick r:id="rId6"/>
              </a:rPr>
              <a:t>https://www.pinterest.de/pin/123004633545569987/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3526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314877" y="2828834"/>
            <a:ext cx="5094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Vielen Dank für eure Aufmerksamkeit!</a:t>
            </a:r>
          </a:p>
          <a:p>
            <a:endParaRPr lang="de-DE" sz="2400" b="1" dirty="0"/>
          </a:p>
          <a:p>
            <a:r>
              <a:rPr lang="de-DE" sz="2400" b="1" dirty="0"/>
              <a:t>Noch Fragen?!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501151-2159-4078-A40E-9541315E6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26" y="319087"/>
            <a:ext cx="42862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E5B7B8-3BDD-4DAC-8CDD-FA40F10E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690688"/>
            <a:ext cx="5943602" cy="44577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384861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Gruppe von Einzellern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Gut erforscht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Licht-avers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6663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18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Amöben – Kluge Hilfe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66B3AC-4309-4CD9-ABF4-14EF6CA29FF9}"/>
              </a:ext>
            </a:extLst>
          </p:cNvPr>
          <p:cNvSpPr txBox="1"/>
          <p:nvPr/>
        </p:nvSpPr>
        <p:spPr>
          <a:xfrm>
            <a:off x="6420134" y="1951630"/>
            <a:ext cx="47620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Physarum</a:t>
            </a:r>
            <a:r>
              <a:rPr lang="de-DE" sz="2800" b="1" dirty="0"/>
              <a:t> </a:t>
            </a:r>
            <a:r>
              <a:rPr lang="de-DE" sz="2800" b="1" dirty="0" err="1"/>
              <a:t>polycephalum</a:t>
            </a:r>
            <a:endParaRPr lang="de-DE" sz="2800" b="1" dirty="0"/>
          </a:p>
          <a:p>
            <a:endParaRPr lang="de-DE" sz="2800" b="1" dirty="0"/>
          </a:p>
          <a:p>
            <a:pPr marL="342900" indent="-342900">
              <a:buFontTx/>
              <a:buChar char="-"/>
            </a:pPr>
            <a:r>
              <a:rPr lang="de-DE" sz="2400" dirty="0"/>
              <a:t>Wächst Wellenförmig (Oszillation)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7AE8A-42D3-4886-BBBC-9060F096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1" y="2152290"/>
            <a:ext cx="6015653" cy="299120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4F396ED-E2F8-4EFA-A69C-A867DE149ED9}"/>
              </a:ext>
            </a:extLst>
          </p:cNvPr>
          <p:cNvSpPr/>
          <p:nvPr/>
        </p:nvSpPr>
        <p:spPr>
          <a:xfrm>
            <a:off x="3447535" y="2607276"/>
            <a:ext cx="2972599" cy="1865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67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002"/>
            <a:ext cx="10515600" cy="1325563"/>
          </a:xfrm>
        </p:spPr>
        <p:txBody>
          <a:bodyPr/>
          <a:lstStyle/>
          <a:p>
            <a:r>
              <a:rPr lang="de-DE" dirty="0"/>
              <a:t>Versuchsaufbau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C96A78-CC1F-4921-8B53-E6632C33C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31"/>
          <a:stretch/>
        </p:blipFill>
        <p:spPr>
          <a:xfrm>
            <a:off x="7022512" y="1356634"/>
            <a:ext cx="3916432" cy="52907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E2061C-6CDF-4D92-A273-EABDD3981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92"/>
          <a:stretch/>
        </p:blipFill>
        <p:spPr>
          <a:xfrm>
            <a:off x="886941" y="1356634"/>
            <a:ext cx="3433118" cy="5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BF6D26BB-D650-4865-BCE0-08EAF60BC194}"/>
              </a:ext>
            </a:extLst>
          </p:cNvPr>
          <p:cNvSpPr txBox="1">
            <a:spLocks/>
          </p:cNvSpPr>
          <p:nvPr/>
        </p:nvSpPr>
        <p:spPr>
          <a:xfrm>
            <a:off x="838200" y="321791"/>
            <a:ext cx="10515600" cy="1143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dirty="0"/>
              <a:t>Versuchsaufbau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102041-E25C-400E-A493-BEF06BE3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5" y="1629805"/>
            <a:ext cx="4743450" cy="44386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2ACEB1-1D7D-438A-85B5-CF7FA84F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384" y="1629805"/>
            <a:ext cx="4573416" cy="46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8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F324CE2-3F30-437E-B380-AF99CDD6C9F6}"/>
              </a:ext>
            </a:extLst>
          </p:cNvPr>
          <p:cNvSpPr/>
          <p:nvPr/>
        </p:nvSpPr>
        <p:spPr>
          <a:xfrm>
            <a:off x="9239692" y="443700"/>
            <a:ext cx="978195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CF3F3F-B74D-4D23-93B1-9660B277B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/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𝑉𝑘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0.0, 1.0</m:t>
                        </m:r>
                      </m:e>
                    </m:d>
                  </m:oMath>
                </a14:m>
                <a:r>
                  <a:rPr lang="de-DE" sz="2400" dirty="0"/>
                  <a:t>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Abdeckung Der Linie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𝑉𝑘</m:t>
                    </m:r>
                  </m:oMath>
                </a14:m>
                <a:r>
                  <a:rPr lang="de-DE" sz="2400" b="0" dirty="0"/>
                  <a:t> durch Amöbe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837EF0-95C3-4461-9853-523286B9C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79" y="2828835"/>
                <a:ext cx="4946226" cy="1200329"/>
              </a:xfrm>
              <a:prstGeom prst="rect">
                <a:avLst/>
              </a:prstGeom>
              <a:blipFill>
                <a:blip r:embed="rId4"/>
                <a:stretch>
                  <a:fillRect l="-1850" t="-4061" r="-986" b="-10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9514358F-07CE-42B4-AEF5-C63A9E22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5" y="1838047"/>
            <a:ext cx="6216436" cy="3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003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859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838200" y="1556951"/>
            <a:ext cx="3286898" cy="4584356"/>
          </a:xfrm>
          <a:prstGeom prst="rect">
            <a:avLst/>
          </a:prstGeom>
        </p:spPr>
      </p:pic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94F1CA85-5543-4301-B352-073BA81EDFC3}"/>
              </a:ext>
            </a:extLst>
          </p:cNvPr>
          <p:cNvSpPr/>
          <p:nvPr/>
        </p:nvSpPr>
        <p:spPr>
          <a:xfrm>
            <a:off x="5150708" y="1363728"/>
            <a:ext cx="4853101" cy="3195916"/>
          </a:xfrm>
          <a:prstGeom prst="cloudCallout">
            <a:avLst>
              <a:gd name="adj1" fmla="val -75637"/>
              <a:gd name="adj2" fmla="val -2310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foregroundMark x1="51417" y1="92500" x2="51417" y2="92500"/>
                        <a14:foregroundMark x1="50333" y1="97833" x2="50333" y2="9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28028" y="1912455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4465674" y="299301"/>
            <a:ext cx="6071972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490358" y="2222203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-0.5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301177" y="222220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1000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68"/>
            <a:ext cx="0" cy="2581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D858028-A5B1-4C86-9DD4-29DAE2C77FF7}"/>
                  </a:ext>
                </a:extLst>
              </p:cNvPr>
              <p:cNvSpPr txBox="1"/>
              <p:nvPr/>
            </p:nvSpPr>
            <p:spPr>
              <a:xfrm>
                <a:off x="6770868" y="4262839"/>
                <a:ext cx="42530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>
                    <a:sym typeface="Wingdings" panose="05000000000000000000" pitchFamily="2" charset="2"/>
                  </a:rPr>
                  <a:t>Nachbar oder Gegenüber belegt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=0.5</m:t>
                    </m:r>
                  </m:oMath>
                </a14:m>
                <a:endParaRPr lang="de-DE" sz="2400" dirty="0">
                  <a:sym typeface="Wingdings" panose="05000000000000000000" pitchFamily="2" charset="2"/>
                </a:endParaRP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D858028-A5B1-4C86-9DD4-29DAE2C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868" y="4262839"/>
                <a:ext cx="4253023" cy="1200329"/>
              </a:xfrm>
              <a:prstGeom prst="rect">
                <a:avLst/>
              </a:prstGeom>
              <a:blipFill>
                <a:blip r:embed="rId5"/>
                <a:stretch>
                  <a:fillRect l="-2296" t="-4061" r="-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https://www4f.wolframalpha.com/Calculate/MSP/MSP21541fdb05cebabeg9cc00001g25bd947i508954?MSPStoreType=image/gif&amp;s=46">
            <a:extLst>
              <a:ext uri="{FF2B5EF4-FFF2-40B4-BE49-F238E27FC236}">
                <a16:creationId xmlns:a16="http://schemas.microsoft.com/office/drawing/2014/main" id="{0A6A8FFB-531E-4A09-A9DE-ED69BC38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2" y="1845080"/>
            <a:ext cx="5218672" cy="35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C643D310-F6C3-4213-8114-1E21A816502A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C7F988F-CA57-421B-805C-827F0102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0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E17A3F1-5554-4837-A72B-7304D10526C6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BA3F-3A31-4506-9EDD-4DEEFA368CAE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11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7F8CA08A-8B37-4937-8137-B5FED96E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Glühlampe">
            <a:extLst>
              <a:ext uri="{FF2B5EF4-FFF2-40B4-BE49-F238E27FC236}">
                <a16:creationId xmlns:a16="http://schemas.microsoft.com/office/drawing/2014/main" id="{9358634D-B2C6-49D3-B987-D28484BAB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5" name="Grafik 14" descr="Glühlampe">
            <a:extLst>
              <a:ext uri="{FF2B5EF4-FFF2-40B4-BE49-F238E27FC236}">
                <a16:creationId xmlns:a16="http://schemas.microsoft.com/office/drawing/2014/main" id="{260EBE2B-9E4A-409A-BD11-1416CF689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0639AB80-7DF1-4DBA-B579-FD80691A8A19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902770-CAF5-476C-AE6E-7C22C9CD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22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D42AC33-80C6-4D6F-889C-B2D15BEA4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636" y="1605515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8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D633FD7-991D-4C22-A094-B703B7CB0FDB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H="1" flipV="1">
            <a:off x="2332074" y="2115878"/>
            <a:ext cx="40403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5C76AD1-642D-4956-9138-AB3EDCE3D8F6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flipV="1">
            <a:off x="2736109" y="2115878"/>
            <a:ext cx="35442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AFAC07D-D39A-479B-8146-AE8D72FBA859}"/>
              </a:ext>
            </a:extLst>
          </p:cNvPr>
          <p:cNvCxnSpPr>
            <a:cxnSpLocks/>
            <a:stCxn id="4" idx="0"/>
            <a:endCxn id="15" idx="2"/>
          </p:cNvCxnSpPr>
          <p:nvPr/>
        </p:nvCxnSpPr>
        <p:spPr>
          <a:xfrm flipV="1">
            <a:off x="2736109" y="2115878"/>
            <a:ext cx="1112875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974FD94-77FD-41BA-ACE9-76F9B225DB9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C5E129F-A747-4377-A60F-DA59F5F741DF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3193309" y="3662989"/>
            <a:ext cx="1244009" cy="53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FFE5B3B-4C62-4183-B4CA-D3CB2AC1928A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3193309" y="3662989"/>
            <a:ext cx="1244009" cy="1334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434E008-AD64-48FF-B496-DD61A226A8A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8C3885-6B2A-4333-8A42-39DF79793823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DA3F85C-AF06-4345-8E4B-09DAD05C5230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1573619" y="4120189"/>
            <a:ext cx="1162490" cy="1321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58C3392-F4F3-4564-9B4D-19C08734DB7A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921CCBB-416A-4E52-8C03-5A10DB7B09A6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B862404-93A8-4C75-BB34-CD3A58645E3B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38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98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5904780" y="3485618"/>
            <a:ext cx="4715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die Amöbe?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8301A4A-0C62-4421-BDBC-AD716D171716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193309" y="2613151"/>
            <a:ext cx="1244009" cy="10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F43A18-F360-407B-8A47-C776DC590F37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2736109" y="4120189"/>
            <a:ext cx="1112875" cy="132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BCA4A17-CBF6-44E5-A22A-435AAE6ED31B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1056171" y="3662989"/>
            <a:ext cx="1222738" cy="133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6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A385FE9-66EA-4D57-9FA4-57515E3095E9}"/>
              </a:ext>
            </a:extLst>
          </p:cNvPr>
          <p:cNvSpPr/>
          <p:nvPr/>
        </p:nvSpPr>
        <p:spPr>
          <a:xfrm>
            <a:off x="3859619" y="2424222"/>
            <a:ext cx="3440962" cy="19563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69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387836" y="3013501"/>
            <a:ext cx="311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1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8670384" y="2274838"/>
            <a:ext cx="31171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</a:t>
            </a:r>
          </a:p>
          <a:p>
            <a:r>
              <a:rPr lang="de-DE" sz="2400" b="1" dirty="0"/>
              <a:t>die Amöbe?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endParaRPr lang="de-DE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AF4B2E-B297-4F1B-B400-32D2B87E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1" y="1714500"/>
            <a:ext cx="689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7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A001BD-494A-40D4-B374-91A9098C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75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7524236" y="2166583"/>
            <a:ext cx="42632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Wofür entscheidet sich der Pilz?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Zufall!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Ist das relevant?</a:t>
            </a:r>
          </a:p>
          <a:p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 Nein, da Rundkurs!</a:t>
            </a:r>
            <a:endParaRPr lang="de-DE" sz="2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30C6D5-24F4-4ED5-B39D-87927D05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7" y="1568127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/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</m:t>
                      </m:r>
                    </m:oMath>
                  </m:oMathPara>
                </a14:m>
                <a:endParaRPr lang="de-DE" sz="2400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3F4FD95-8D34-4E99-B02C-61D7112A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36" y="5625583"/>
                <a:ext cx="305013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81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43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F51972C-8157-4C0C-A7A9-FA073A164BA5}"/>
              </a:ext>
            </a:extLst>
          </p:cNvPr>
          <p:cNvSpPr txBox="1"/>
          <p:nvPr/>
        </p:nvSpPr>
        <p:spPr>
          <a:xfrm>
            <a:off x="6549656" y="2357969"/>
            <a:ext cx="308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A2, A3 &amp; A4?</a:t>
            </a:r>
          </a:p>
        </p:txBody>
      </p:sp>
    </p:spTree>
    <p:extLst>
      <p:ext uri="{BB962C8B-B14F-4D97-AF65-F5344CB8AC3E}">
        <p14:creationId xmlns:p14="http://schemas.microsoft.com/office/powerpoint/2010/main" val="22133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58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1953041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A2, A3 &amp; A4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56569" cy="461665"/>
              </a:xfrm>
              <a:prstGeom prst="rect">
                <a:avLst/>
              </a:prstGeom>
              <a:blipFill>
                <a:blip r:embed="rId5"/>
                <a:stretch>
                  <a:fillRect l="-2370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4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9039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3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6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7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617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238542" y="5850952"/>
            <a:ext cx="247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3469759" y="5850951"/>
            <a:ext cx="297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pic>
        <p:nvPicPr>
          <p:cNvPr id="9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517794CD-BF6A-4DDC-8180-5773D2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Glühlampe">
            <a:extLst>
              <a:ext uri="{FF2B5EF4-FFF2-40B4-BE49-F238E27FC236}">
                <a16:creationId xmlns:a16="http://schemas.microsoft.com/office/drawing/2014/main" id="{550D2964-201B-41FD-BBF8-3CAE09074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1" name="Grafik 10" descr="Glühlampe">
            <a:extLst>
              <a:ext uri="{FF2B5EF4-FFF2-40B4-BE49-F238E27FC236}">
                <a16:creationId xmlns:a16="http://schemas.microsoft.com/office/drawing/2014/main" id="{CFA3D85E-B4A2-4D9A-B4B0-032F2630D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3E30F204-62CE-40C0-AAB4-6A95C3AE654F}"/>
              </a:ext>
            </a:extLst>
          </p:cNvPr>
          <p:cNvSpPr/>
          <p:nvPr/>
        </p:nvSpPr>
        <p:spPr>
          <a:xfrm rot="16200000">
            <a:off x="8024792" y="-962802"/>
            <a:ext cx="410398" cy="461531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/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C14DE89-2A34-4FE7-84E1-A2C0763C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124" y="1760323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05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26758FC-AC87-4902-ACBB-1BCA79D4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4419"/>
            <a:ext cx="12192000" cy="30518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Sommerdilemma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9625B1-8E5D-4AF2-98E2-8D33E8D04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7027" r="3334" b="26126"/>
          <a:stretch/>
        </p:blipFill>
        <p:spPr>
          <a:xfrm>
            <a:off x="9526137" y="1094129"/>
            <a:ext cx="2541957" cy="35453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2BBDD2-5F07-427C-AAD1-45D17CF9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5155793" y="5428800"/>
            <a:ext cx="2098461" cy="20984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3F0CA6-A3EF-48F8-AAD9-81FBCBF97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51417" y1="92500" x2="51417" y2="92500"/>
                        <a14:foregroundMark x1="50333" y1="97833" x2="50333" y2="97833"/>
                        <a14:backgroundMark x1="49250" y1="13500" x2="49250" y2="13500"/>
                        <a14:backgroundMark x1="50417" y1="36333" x2="50417" y2="36333"/>
                        <a14:backgroundMark x1="55083" y1="20667" x2="55083" y2="20667"/>
                        <a14:backgroundMark x1="35083" y1="26083" x2="59833" y2="42500"/>
                        <a14:backgroundMark x1="59833" y1="42500" x2="63083" y2="19417"/>
                        <a14:backgroundMark x1="63083" y1="19417" x2="63000" y2="19250"/>
                        <a14:backgroundMark x1="36917" y1="14833" x2="60250" y2="16583"/>
                        <a14:backgroundMark x1="60250" y1="16583" x2="42167" y2="11000"/>
                        <a14:backgroundMark x1="45667" y1="9167" x2="58750" y2="8250"/>
                        <a14:backgroundMark x1="42667" y1="9083" x2="63917" y2="167"/>
                        <a14:backgroundMark x1="37583" y1="7917" x2="70250" y2="16167"/>
                        <a14:backgroundMark x1="68167" y1="26000" x2="44500" y2="28500"/>
                        <a14:backgroundMark x1="44500" y1="28500" x2="59667" y2="10917"/>
                        <a14:backgroundMark x1="59667" y1="10917" x2="52333" y2="25083"/>
                        <a14:backgroundMark x1="53083" y1="23750" x2="30833" y2="18333"/>
                        <a14:backgroundMark x1="30833" y1="18333" x2="51917" y2="24917"/>
                        <a14:backgroundMark x1="24417" y1="33500" x2="39000" y2="52167"/>
                        <a14:backgroundMark x1="39000" y1="52167" x2="62833" y2="52333"/>
                        <a14:backgroundMark x1="62833" y1="52333" x2="44000" y2="35167"/>
                        <a14:backgroundMark x1="44000" y1="35167" x2="63833" y2="47167"/>
                        <a14:backgroundMark x1="63833" y1="47167" x2="56750" y2="38000"/>
                        <a14:backgroundMark x1="34833" y1="56750" x2="41167" y2="55417"/>
                        <a14:backgroundMark x1="36333" y1="55750" x2="64083" y2="5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6556533" y="2672060"/>
            <a:ext cx="2098461" cy="20984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D9548-6D52-4266-96D6-F511F021E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055">
            <a:off x="2705231" y="5595108"/>
            <a:ext cx="2098461" cy="2098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08E3823-E9FB-4B54-9AAA-F7E3F41E27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0" b="97833" l="10000" r="90000">
                        <a14:foregroundMark x1="43667" y1="22583" x2="43667" y2="22583"/>
                        <a14:foregroundMark x1="52583" y1="4583" x2="52583" y2="4583"/>
                        <a14:backgroundMark x1="51500" y1="87250" x2="47583" y2="39750"/>
                        <a14:backgroundMark x1="47583" y1="39750" x2="47250" y2="38833"/>
                        <a14:backgroundMark x1="35417" y1="36583" x2="57917" y2="45000"/>
                        <a14:backgroundMark x1="57917" y1="45000" x2="55583" y2="68833"/>
                        <a14:backgroundMark x1="55583" y1="68833" x2="58500" y2="78083"/>
                        <a14:backgroundMark x1="37583" y1="35417" x2="53750" y2="38750"/>
                        <a14:backgroundMark x1="54833" y1="72417" x2="49667" y2="92333"/>
                        <a14:backgroundMark x1="49583" y1="92000" x2="52083" y2="94917"/>
                        <a14:backgroundMark x1="50500" y1="92667" x2="51083" y2="99583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3203">
            <a:off x="1724859" y="5595107"/>
            <a:ext cx="2098461" cy="2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9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4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7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4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DD2B9D1D-A335-42DE-816B-33324AC52A5B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B1, C1 &amp; D1?</a:t>
            </a:r>
          </a:p>
        </p:txBody>
      </p:sp>
    </p:spTree>
    <p:extLst>
      <p:ext uri="{BB962C8B-B14F-4D97-AF65-F5344CB8AC3E}">
        <p14:creationId xmlns:p14="http://schemas.microsoft.com/office/powerpoint/2010/main" val="1303744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B1, C1 &amp; D1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829318" cy="461665"/>
              </a:xfrm>
              <a:prstGeom prst="rect">
                <a:avLst/>
              </a:prstGeom>
              <a:blipFill>
                <a:blip r:embed="rId5"/>
                <a:stretch>
                  <a:fillRect l="-2389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57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/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ECD371A-8621-4F27-A67E-47F582D0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8" y="3086291"/>
                <a:ext cx="5018567" cy="398827"/>
              </a:xfrm>
              <a:prstGeom prst="rect">
                <a:avLst/>
              </a:prstGeom>
              <a:blipFill>
                <a:blip r:embed="rId2"/>
                <a:stretch>
                  <a:fillRect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5a.wolframalpha.com/Calculate/MSP/MSP25301g9e1d45aa2e76i30000351gi7928eb2fbc8?MSPStoreType=image/gif&amp;s=55">
            <a:extLst>
              <a:ext uri="{FF2B5EF4-FFF2-40B4-BE49-F238E27FC236}">
                <a16:creationId xmlns:a16="http://schemas.microsoft.com/office/drawing/2014/main" id="{F82E2690-4C82-4F5F-978A-C192BBCF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5" y="2021615"/>
            <a:ext cx="4423031" cy="29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8112642" y="443700"/>
            <a:ext cx="2254102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BF03460-C15B-4F7B-9341-75CD8C9FF8A3}"/>
              </a:ext>
            </a:extLst>
          </p:cNvPr>
          <p:cNvSpPr txBox="1"/>
          <p:nvPr/>
        </p:nvSpPr>
        <p:spPr>
          <a:xfrm>
            <a:off x="10537646" y="222220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0.6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245A06-0A6E-46E2-99CB-E2BC707BDAF6}"/>
              </a:ext>
            </a:extLst>
          </p:cNvPr>
          <p:cNvSpPr txBox="1"/>
          <p:nvPr/>
        </p:nvSpPr>
        <p:spPr>
          <a:xfrm>
            <a:off x="9456669" y="22222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35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DCA0FD8-7A4B-4218-8561-5D8896079ED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823943" y="2683870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55458C9-D33A-4DD1-8E0B-FC9F6E6F9E73}"/>
              </a:ext>
            </a:extLst>
          </p:cNvPr>
          <p:cNvCxnSpPr>
            <a:cxnSpLocks/>
          </p:cNvCxnSpPr>
          <p:nvPr/>
        </p:nvCxnSpPr>
        <p:spPr>
          <a:xfrm>
            <a:off x="9704493" y="2683869"/>
            <a:ext cx="0" cy="26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858028-A5B1-4C86-9DD4-29DAE2C77FF7}"/>
              </a:ext>
            </a:extLst>
          </p:cNvPr>
          <p:cNvSpPr txBox="1"/>
          <p:nvPr/>
        </p:nvSpPr>
        <p:spPr>
          <a:xfrm>
            <a:off x="5794744" y="4292588"/>
            <a:ext cx="5315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Sobald die Hälfte der Linie belegt ist steigt der Wert gegen 1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08A9B24-45B5-42F8-B3A3-518798AFAA19}"/>
              </a:ext>
            </a:extLst>
          </p:cNvPr>
          <p:cNvCxnSpPr/>
          <p:nvPr/>
        </p:nvCxnSpPr>
        <p:spPr>
          <a:xfrm>
            <a:off x="4486939" y="2021615"/>
            <a:ext cx="0" cy="2497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/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F6B8A83-5A63-4EFD-95FB-FB2EF355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87" y="5492663"/>
                <a:ext cx="1097416" cy="369332"/>
              </a:xfrm>
              <a:prstGeom prst="rect">
                <a:avLst/>
              </a:prstGeom>
              <a:blipFill>
                <a:blip r:embed="rId5"/>
                <a:stretch>
                  <a:fillRect l="-6667" r="-6111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/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b>
                      </m:sSub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DF6C515-2152-4855-8AF1-2ECA7119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7" y="6046726"/>
                <a:ext cx="2641236" cy="404919"/>
              </a:xfrm>
              <a:prstGeom prst="rect">
                <a:avLst/>
              </a:prstGeom>
              <a:blipFill>
                <a:blip r:embed="rId6"/>
                <a:stretch>
                  <a:fillRect l="-2074" r="-2304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03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" y="1612314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9555" y="4547262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4677" y="1487789"/>
            <a:ext cx="914400" cy="9144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4DCE03C3-7762-4628-878E-D1A0D16DEFC6}"/>
              </a:ext>
            </a:extLst>
          </p:cNvPr>
          <p:cNvSpPr/>
          <p:nvPr/>
        </p:nvSpPr>
        <p:spPr>
          <a:xfrm rot="16200000">
            <a:off x="7269418" y="751695"/>
            <a:ext cx="220866" cy="93395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/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D6BC929-525E-488E-A45A-93402FED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4" y="1427648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 l="-1739" r="-1130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/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B24E6123-44B5-471A-972F-04D71FC4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225" y="3774558"/>
                <a:ext cx="2431310" cy="1041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C488B34-A578-4C3F-B64E-FAE79CAF7EE1}"/>
              </a:ext>
            </a:extLst>
          </p:cNvPr>
          <p:cNvCxnSpPr>
            <a:cxnSpLocks/>
          </p:cNvCxnSpPr>
          <p:nvPr/>
        </p:nvCxnSpPr>
        <p:spPr>
          <a:xfrm>
            <a:off x="3089562" y="1669311"/>
            <a:ext cx="0" cy="35193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3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2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</p:txBody>
      </p:sp>
    </p:spTree>
    <p:extLst>
      <p:ext uri="{BB962C8B-B14F-4D97-AF65-F5344CB8AC3E}">
        <p14:creationId xmlns:p14="http://schemas.microsoft.com/office/powerpoint/2010/main" val="2136706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6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7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69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199" y="3514060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3963970" cy="461665"/>
              </a:xfrm>
              <a:prstGeom prst="rect">
                <a:avLst/>
              </a:prstGeom>
              <a:blipFill>
                <a:blip r:embed="rId5"/>
                <a:stretch>
                  <a:fillRect l="-2308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𝟎𝟎𝟒𝟗𝟓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13" y="5759203"/>
                <a:ext cx="3085652" cy="369332"/>
              </a:xfrm>
              <a:prstGeom prst="rect">
                <a:avLst/>
              </a:prstGeom>
              <a:blipFill>
                <a:blip r:embed="rId6"/>
                <a:stretch>
                  <a:fillRect l="-988" r="-2174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38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566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498816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16058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719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=−0.00495∗5=−0.02475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053178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/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DAB6CA8-F0B3-4A6D-B7C4-32DB2D967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4156556"/>
                <a:ext cx="5231111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60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1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3061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Leuchten B2, C2 &amp; D2?</a:t>
            </a:r>
          </a:p>
          <a:p>
            <a:endParaRPr lang="de-DE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Nein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749593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255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Leuchtet der Rest?</a:t>
            </a:r>
          </a:p>
        </p:txBody>
      </p:sp>
    </p:spTree>
    <p:extLst>
      <p:ext uri="{BB962C8B-B14F-4D97-AF65-F5344CB8AC3E}">
        <p14:creationId xmlns:p14="http://schemas.microsoft.com/office/powerpoint/2010/main" val="347911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4332767"/>
            <a:ext cx="8206341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Rest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2880404" cy="461665"/>
              </a:xfrm>
              <a:prstGeom prst="rect">
                <a:avLst/>
              </a:prstGeom>
              <a:blipFill>
                <a:blip r:embed="rId5"/>
                <a:stretch>
                  <a:fillRect l="-3171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902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10" y="1713532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9713" y="4557894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9713" y="1764113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278372D-6949-427F-A972-27E37BD1560B}"/>
              </a:ext>
            </a:extLst>
          </p:cNvPr>
          <p:cNvSpPr txBox="1"/>
          <p:nvPr/>
        </p:nvSpPr>
        <p:spPr>
          <a:xfrm>
            <a:off x="1467294" y="6097033"/>
            <a:ext cx="420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oder Gegenüber belegt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A7F2458-B03A-4F19-9B59-699C21058054}"/>
              </a:ext>
            </a:extLst>
          </p:cNvPr>
          <p:cNvSpPr txBox="1"/>
          <p:nvPr/>
        </p:nvSpPr>
        <p:spPr>
          <a:xfrm>
            <a:off x="6106633" y="6097033"/>
            <a:ext cx="3744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Nachbar und Gegenüber frei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7152167" y="182619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26DC9DB8-C382-4DE0-A265-1CC5F1A1393D}"/>
              </a:ext>
            </a:extLst>
          </p:cNvPr>
          <p:cNvSpPr/>
          <p:nvPr/>
        </p:nvSpPr>
        <p:spPr>
          <a:xfrm rot="16200000">
            <a:off x="7258432" y="705221"/>
            <a:ext cx="282607" cy="10622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/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B3A2073-3264-4ED1-8A55-342FBAC2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02" y="1430276"/>
                <a:ext cx="173066" cy="369332"/>
              </a:xfrm>
              <a:prstGeom prst="rect">
                <a:avLst/>
              </a:prstGeom>
              <a:blipFill>
                <a:blip r:embed="rId9"/>
                <a:stretch>
                  <a:fillRect l="-64286" r="-60714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5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Das Sommerdilemma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67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2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1BB2B7F-11AC-403E-9CC7-548CACB6F34F}"/>
              </a:ext>
            </a:extLst>
          </p:cNvPr>
          <p:cNvSpPr txBox="1"/>
          <p:nvPr/>
        </p:nvSpPr>
        <p:spPr>
          <a:xfrm>
            <a:off x="6549656" y="2357969"/>
            <a:ext cx="519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</p:txBody>
      </p:sp>
    </p:spTree>
    <p:extLst>
      <p:ext uri="{BB962C8B-B14F-4D97-AF65-F5344CB8AC3E}">
        <p14:creationId xmlns:p14="http://schemas.microsoft.com/office/powerpoint/2010/main" val="4242895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</p:txBody>
      </p:sp>
    </p:spTree>
    <p:extLst>
      <p:ext uri="{BB962C8B-B14F-4D97-AF65-F5344CB8AC3E}">
        <p14:creationId xmlns:p14="http://schemas.microsoft.com/office/powerpoint/2010/main" val="1878994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1668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2061141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91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/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6AD1F88-36C0-49A9-A772-F9EECDA43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1" y="3190056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E74FE664-9FF0-48D1-A698-DA9CF909B52F}"/>
              </a:ext>
            </a:extLst>
          </p:cNvPr>
          <p:cNvSpPr/>
          <p:nvPr/>
        </p:nvSpPr>
        <p:spPr>
          <a:xfrm>
            <a:off x="2126512" y="1796902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B101006E-606E-48E7-AAAD-FA8CC106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5658463"/>
                  </p:ext>
                </p:extLst>
              </p:nvPr>
            </p:nvGraphicFramePr>
            <p:xfrm>
              <a:off x="2995649" y="1953041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D4274639-452C-4BF7-BA41-9574B703B3FA}"/>
              </a:ext>
            </a:extLst>
          </p:cNvPr>
          <p:cNvSpPr/>
          <p:nvPr/>
        </p:nvSpPr>
        <p:spPr>
          <a:xfrm>
            <a:off x="2743200" y="2697609"/>
            <a:ext cx="7740502" cy="492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/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Für B2, C2 &amp; D2 bei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𝑼𝒍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AF7627-2C03-45AC-A500-A514C654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84" y="1413306"/>
                <a:ext cx="5069593" cy="461665"/>
              </a:xfrm>
              <a:prstGeom prst="rect">
                <a:avLst/>
              </a:prstGeom>
              <a:blipFill>
                <a:blip r:embed="rId6"/>
                <a:stretch>
                  <a:fillRect l="-1803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644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6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85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477888"/>
              </a:xfrm>
              <a:prstGeom prst="rect">
                <a:avLst/>
              </a:prstGeom>
              <a:blipFill>
                <a:blip r:embed="rId15"/>
                <a:stretch>
                  <a:fillRect l="-369" t="-8861" b="-25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85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8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C2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216551"/>
              </a:xfrm>
              <a:prstGeom prst="rect">
                <a:avLst/>
              </a:prstGeom>
              <a:blipFill>
                <a:blip r:embed="rId15"/>
                <a:stretch>
                  <a:fillRect l="-1968" t="-3500" b="-10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19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1573619" y="299301"/>
            <a:ext cx="8964027" cy="8089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4f.wolframalpha.com/Calculate/MSP/MSP366218gbdfc303cf92f000056f02ei2b27fbic3?MSPStoreType=image/gif&amp;s=35">
            <a:extLst>
              <a:ext uri="{FF2B5EF4-FFF2-40B4-BE49-F238E27FC236}">
                <a16:creationId xmlns:a16="http://schemas.microsoft.com/office/drawing/2014/main" id="{DBFB0B2D-DA20-436C-AD52-3DE3642C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" y="2128963"/>
            <a:ext cx="6055405" cy="41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Glühlampe">
            <a:extLst>
              <a:ext uri="{FF2B5EF4-FFF2-40B4-BE49-F238E27FC236}">
                <a16:creationId xmlns:a16="http://schemas.microsoft.com/office/drawing/2014/main" id="{6A8F38B8-D2E1-40A2-8774-20EB8419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05" y="4973325"/>
            <a:ext cx="914400" cy="914400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750CE91B-70F5-421E-8068-4A8FDCC9A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0260" y="1984277"/>
            <a:ext cx="914400" cy="914400"/>
          </a:xfrm>
          <a:prstGeom prst="rect">
            <a:avLst/>
          </a:prstGeom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A98D1397-04C8-4A09-84F8-B062EE8D3CA8}"/>
              </a:ext>
            </a:extLst>
          </p:cNvPr>
          <p:cNvSpPr/>
          <p:nvPr/>
        </p:nvSpPr>
        <p:spPr>
          <a:xfrm rot="16200000">
            <a:off x="9122111" y="157188"/>
            <a:ext cx="220868" cy="212297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/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969243F-7AA2-4607-ADC8-91521041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96" y="1430276"/>
                <a:ext cx="345897" cy="369334"/>
              </a:xfrm>
              <a:prstGeom prst="rect">
                <a:avLst/>
              </a:prstGeom>
              <a:blipFill>
                <a:blip r:embed="rId9"/>
                <a:stretch>
                  <a:fillRect l="-5263" r="-52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0FA637-9CD7-4886-A9F9-2E33D6BFC200}"/>
              </a:ext>
            </a:extLst>
          </p:cNvPr>
          <p:cNvCxnSpPr/>
          <p:nvPr/>
        </p:nvCxnSpPr>
        <p:spPr>
          <a:xfrm flipV="1">
            <a:off x="3597662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EB633D9-AAF6-4296-9323-7979CB177D04}"/>
              </a:ext>
            </a:extLst>
          </p:cNvPr>
          <p:cNvCxnSpPr/>
          <p:nvPr/>
        </p:nvCxnSpPr>
        <p:spPr>
          <a:xfrm flipV="1">
            <a:off x="4356116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AB76E5-5F2C-48EA-9417-FB92024772D7}"/>
              </a:ext>
            </a:extLst>
          </p:cNvPr>
          <p:cNvCxnSpPr/>
          <p:nvPr/>
        </p:nvCxnSpPr>
        <p:spPr>
          <a:xfrm flipV="1">
            <a:off x="3983977" y="2215041"/>
            <a:ext cx="0" cy="344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/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FE43DE6-ABB2-4511-B1D9-080784BC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57" y="2128962"/>
                <a:ext cx="345897" cy="369334"/>
              </a:xfrm>
              <a:prstGeom prst="rect">
                <a:avLst/>
              </a:prstGeom>
              <a:blipFill>
                <a:blip r:embed="rId10"/>
                <a:stretch>
                  <a:fillRect l="-32143" r="-3392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/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4A9FEDC-AA61-4570-A523-F62EA6F8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7" y="1799610"/>
                <a:ext cx="345897" cy="369334"/>
              </a:xfrm>
              <a:prstGeom prst="rect">
                <a:avLst/>
              </a:prstGeom>
              <a:blipFill>
                <a:blip r:embed="rId11"/>
                <a:stretch>
                  <a:fillRect l="-32143" r="-42857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/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3933801-6BC0-4535-8E58-1D25B15A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86" y="2128962"/>
                <a:ext cx="345897" cy="369334"/>
              </a:xfrm>
              <a:prstGeom prst="rect">
                <a:avLst/>
              </a:prstGeom>
              <a:blipFill>
                <a:blip r:embed="rId12"/>
                <a:stretch>
                  <a:fillRect l="-32143" r="-39286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72A80DB-00DD-4482-9EF0-2F74A86059A4}"/>
              </a:ext>
            </a:extLst>
          </p:cNvPr>
          <p:cNvSpPr/>
          <p:nvPr/>
        </p:nvSpPr>
        <p:spPr>
          <a:xfrm rot="16200000">
            <a:off x="7209202" y="732542"/>
            <a:ext cx="224656" cy="9760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/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−0.02475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7DC1987-5117-4C88-BE8D-CEFD7996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441969"/>
                <a:ext cx="2467823" cy="38555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/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−0.32175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559257A-4FB6-4CD8-A2C7-311169E3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47" y="1771509"/>
                <a:ext cx="2467823" cy="38555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/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−0.17325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FC84014-4F8A-46BF-A3AC-B794BE6D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18" y="2157051"/>
                <a:ext cx="2467823" cy="38555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/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400" b="1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2400" b="1" dirty="0"/>
              </a:p>
              <a:p>
                <a:endParaRPr lang="de-DE" sz="2400" b="1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C2 leuchtet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400" b="1" dirty="0">
                    <a:sym typeface="Wingdings" panose="05000000000000000000" pitchFamily="2" charset="2"/>
                  </a:rPr>
                  <a:t>D2 leuchtet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9D7CB4-9DE1-4FDD-A0ED-0DC95F4B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07" y="2770385"/>
                <a:ext cx="4958730" cy="1585883"/>
              </a:xfrm>
              <a:prstGeom prst="rect">
                <a:avLst/>
              </a:prstGeom>
              <a:blipFill>
                <a:blip r:embed="rId16"/>
                <a:stretch>
                  <a:fillRect l="-1722" t="-2682" b="-7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13F08B2-7F5A-400B-AE66-A980D6C8F6B0}"/>
              </a:ext>
            </a:extLst>
          </p:cNvPr>
          <p:cNvCxnSpPr>
            <a:cxnSpLocks/>
          </p:cNvCxnSpPr>
          <p:nvPr/>
        </p:nvCxnSpPr>
        <p:spPr>
          <a:xfrm flipH="1">
            <a:off x="3289614" y="289396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12B826-0C5B-4F86-8AB0-83B7690C7C4E}"/>
              </a:ext>
            </a:extLst>
          </p:cNvPr>
          <p:cNvCxnSpPr>
            <a:cxnSpLocks/>
          </p:cNvCxnSpPr>
          <p:nvPr/>
        </p:nvCxnSpPr>
        <p:spPr>
          <a:xfrm flipH="1">
            <a:off x="3289614" y="339194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10077A-2251-4B88-A813-05323B6F835A}"/>
              </a:ext>
            </a:extLst>
          </p:cNvPr>
          <p:cNvCxnSpPr>
            <a:cxnSpLocks/>
          </p:cNvCxnSpPr>
          <p:nvPr/>
        </p:nvCxnSpPr>
        <p:spPr>
          <a:xfrm flipH="1">
            <a:off x="3289614" y="388993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2C6BF50-EAED-48FA-B295-15618FE8E8B3}"/>
              </a:ext>
            </a:extLst>
          </p:cNvPr>
          <p:cNvCxnSpPr>
            <a:cxnSpLocks/>
          </p:cNvCxnSpPr>
          <p:nvPr/>
        </p:nvCxnSpPr>
        <p:spPr>
          <a:xfrm flipH="1">
            <a:off x="3289614" y="4387919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E999290-DFFB-4D7A-8E76-765ED88CCAAB}"/>
              </a:ext>
            </a:extLst>
          </p:cNvPr>
          <p:cNvCxnSpPr>
            <a:cxnSpLocks/>
          </p:cNvCxnSpPr>
          <p:nvPr/>
        </p:nvCxnSpPr>
        <p:spPr>
          <a:xfrm flipH="1">
            <a:off x="3289614" y="4885904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2F3EB-6230-4777-B651-0E9A8C8D9497}"/>
              </a:ext>
            </a:extLst>
          </p:cNvPr>
          <p:cNvCxnSpPr>
            <a:cxnSpLocks/>
          </p:cNvCxnSpPr>
          <p:nvPr/>
        </p:nvCxnSpPr>
        <p:spPr>
          <a:xfrm flipH="1">
            <a:off x="3698967" y="290342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3140A74-EEC6-4120-B52B-F5718355C7AE}"/>
              </a:ext>
            </a:extLst>
          </p:cNvPr>
          <p:cNvCxnSpPr>
            <a:cxnSpLocks/>
          </p:cNvCxnSpPr>
          <p:nvPr/>
        </p:nvCxnSpPr>
        <p:spPr>
          <a:xfrm flipH="1">
            <a:off x="3698967" y="340141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DB675D3-9954-4351-9F83-29A06358296E}"/>
              </a:ext>
            </a:extLst>
          </p:cNvPr>
          <p:cNvCxnSpPr>
            <a:cxnSpLocks/>
          </p:cNvCxnSpPr>
          <p:nvPr/>
        </p:nvCxnSpPr>
        <p:spPr>
          <a:xfrm flipH="1">
            <a:off x="3698967" y="389939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48D1CE5-B019-40BB-97EF-FEDF29F398CC}"/>
              </a:ext>
            </a:extLst>
          </p:cNvPr>
          <p:cNvCxnSpPr>
            <a:cxnSpLocks/>
          </p:cNvCxnSpPr>
          <p:nvPr/>
        </p:nvCxnSpPr>
        <p:spPr>
          <a:xfrm flipH="1">
            <a:off x="3698967" y="4397383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99DE99-C63C-4989-970A-91F890576A11}"/>
              </a:ext>
            </a:extLst>
          </p:cNvPr>
          <p:cNvCxnSpPr>
            <a:cxnSpLocks/>
          </p:cNvCxnSpPr>
          <p:nvPr/>
        </p:nvCxnSpPr>
        <p:spPr>
          <a:xfrm flipH="1">
            <a:off x="3698967" y="4895368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F7180B6-DF19-488C-8C48-E318C89E8A1B}"/>
              </a:ext>
            </a:extLst>
          </p:cNvPr>
          <p:cNvCxnSpPr>
            <a:cxnSpLocks/>
          </p:cNvCxnSpPr>
          <p:nvPr/>
        </p:nvCxnSpPr>
        <p:spPr>
          <a:xfrm flipH="1">
            <a:off x="4108320" y="291289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B544F8-4F21-43CC-9BEF-12B6E507C395}"/>
              </a:ext>
            </a:extLst>
          </p:cNvPr>
          <p:cNvCxnSpPr>
            <a:cxnSpLocks/>
          </p:cNvCxnSpPr>
          <p:nvPr/>
        </p:nvCxnSpPr>
        <p:spPr>
          <a:xfrm flipH="1">
            <a:off x="4108320" y="341087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E84FEDE-E774-447E-B99A-E71616E2DB48}"/>
              </a:ext>
            </a:extLst>
          </p:cNvPr>
          <p:cNvCxnSpPr>
            <a:cxnSpLocks/>
          </p:cNvCxnSpPr>
          <p:nvPr/>
        </p:nvCxnSpPr>
        <p:spPr>
          <a:xfrm flipH="1">
            <a:off x="4108320" y="390886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A20C75C-7B3E-44EE-B5FF-2B2839C9CCB8}"/>
              </a:ext>
            </a:extLst>
          </p:cNvPr>
          <p:cNvCxnSpPr>
            <a:cxnSpLocks/>
          </p:cNvCxnSpPr>
          <p:nvPr/>
        </p:nvCxnSpPr>
        <p:spPr>
          <a:xfrm flipH="1">
            <a:off x="4108320" y="4406847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0AB0810-BCB6-40CB-A56B-EDEBD344B9F0}"/>
              </a:ext>
            </a:extLst>
          </p:cNvPr>
          <p:cNvCxnSpPr>
            <a:cxnSpLocks/>
          </p:cNvCxnSpPr>
          <p:nvPr/>
        </p:nvCxnSpPr>
        <p:spPr>
          <a:xfrm flipH="1">
            <a:off x="4108320" y="4904832"/>
            <a:ext cx="206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/>
                  <a:t>Erlaubte Touren: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461665"/>
              </a:xfrm>
              <a:prstGeom prst="rect">
                <a:avLst/>
              </a:prstGeom>
              <a:blipFill>
                <a:blip r:embed="rId2"/>
                <a:stretch>
                  <a:fillRect l="-2107" t="-10526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5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C21DB41-3A2F-45E4-8279-9F9C74295409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736109" y="4120189"/>
            <a:ext cx="354420" cy="13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D1CAC3-9E87-409F-81B9-8E0AF9E4B268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1049081" y="3662989"/>
            <a:ext cx="1229828" cy="53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6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B2, C2 oder D2?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C2 &amp; D2 leuchten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pic>
        <p:nvPicPr>
          <p:cNvPr id="39" name="Grafik 38" descr="Glühlampe">
            <a:extLst>
              <a:ext uri="{FF2B5EF4-FFF2-40B4-BE49-F238E27FC236}">
                <a16:creationId xmlns:a16="http://schemas.microsoft.com/office/drawing/2014/main" id="{63AB2FF2-5D54-4CB2-A46A-9FB079E9B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F19DD0AB-F641-4C26-97BE-F06B0AF1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9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5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1161665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118570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23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537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357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ym typeface="Wingdings" panose="05000000000000000000" pitchFamily="2" charset="2"/>
              </a:rPr>
              <a:t> D3 wird zuerst leuchten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71526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D9AD57-2970-4A6C-A080-030500A09FFD}"/>
              </a:ext>
            </a:extLst>
          </p:cNvPr>
          <p:cNvSpPr/>
          <p:nvPr/>
        </p:nvSpPr>
        <p:spPr>
          <a:xfrm>
            <a:off x="6826102" y="443700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/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=4→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=0.00495</m:t>
                      </m:r>
                    </m:oMath>
                  </m:oMathPara>
                </a14:m>
                <a:endParaRPr lang="de-DE" sz="24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BBCED6-9BE7-4040-B7ED-6A1A57AF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661" y="1341631"/>
                <a:ext cx="2907591" cy="369332"/>
              </a:xfrm>
              <a:prstGeom prst="rect">
                <a:avLst/>
              </a:prstGeom>
              <a:blipFill>
                <a:blip r:embed="rId3"/>
                <a:stretch>
                  <a:fillRect l="-1048" r="-2306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/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205A35C-DC91-4CAF-AD7D-74E03871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43" y="1295465"/>
                <a:ext cx="22812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A57DEE1F-950C-446F-9A6E-DC7BB66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/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=−0.00495∗35=−0.17325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F61C75E-6A53-4A21-A64B-DDD63916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2951112"/>
                <a:ext cx="521027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/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=−0.00495∗65=−0.32175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8E62372-F933-4383-B0AF-86BBF251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0" y="3553834"/>
                <a:ext cx="5207066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3F0E066-9352-4C07-BA19-5CCFB98EACB4}"/>
              </a:ext>
            </a:extLst>
          </p:cNvPr>
          <p:cNvSpPr txBox="1"/>
          <p:nvPr/>
        </p:nvSpPr>
        <p:spPr>
          <a:xfrm>
            <a:off x="5816009" y="4438316"/>
            <a:ext cx="4224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D3 wird zuerst leuchten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2400" b="1" dirty="0">
              <a:sym typeface="Wingdings" panose="05000000000000000000" pitchFamily="2" charset="2"/>
            </a:endParaRPr>
          </a:p>
          <a:p>
            <a:r>
              <a:rPr lang="de-DE" sz="2400" b="1" dirty="0">
                <a:sym typeface="Wingdings" panose="05000000000000000000" pitchFamily="2" charset="2"/>
              </a:rPr>
              <a:t>Merke: 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höher der Abstand,</a:t>
            </a:r>
          </a:p>
          <a:p>
            <a:r>
              <a:rPr lang="de-DE" sz="2400" b="1" dirty="0">
                <a:sym typeface="Wingdings" panose="05000000000000000000" pitchFamily="2" charset="2"/>
              </a:rPr>
              <a:t>um so schneller geht Lampe an!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979009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4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9967BD-8CBB-4065-9368-798AD29D12F7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1041991" y="3407809"/>
            <a:ext cx="1236918" cy="25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NP-Schweres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1938992"/>
              </a:xfrm>
              <a:prstGeom prst="rect">
                <a:avLst/>
              </a:prstGeom>
              <a:blipFill>
                <a:blip r:embed="rId2"/>
                <a:stretch>
                  <a:fillRect l="-2247" t="-2830" b="-66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48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51996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Welcher Ort wird als nächstes besucht?</a:t>
            </a:r>
          </a:p>
          <a:p>
            <a:endParaRPr lang="de-DE" sz="2400" b="1" dirty="0"/>
          </a:p>
          <a:p>
            <a:r>
              <a:rPr lang="de-DE" sz="2400" b="1" dirty="0"/>
              <a:t>C3 oder D3?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D3 leuchtet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2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2618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D4 noch ohne Licht</a:t>
            </a:r>
          </a:p>
          <a:p>
            <a:endParaRPr lang="de-DE" sz="2400" b="1" dirty="0"/>
          </a:p>
          <a:p>
            <a:r>
              <a:rPr lang="de-DE" sz="2400" b="1" dirty="0">
                <a:sym typeface="Wingdings" panose="05000000000000000000" pitchFamily="2" charset="2"/>
              </a:rPr>
              <a:t> Besetzt</a:t>
            </a:r>
            <a:endParaRPr lang="de-DE" sz="2400" b="1" dirty="0"/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81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13AE0E4-CD7D-4E7F-85E1-53C700388EBE}"/>
              </a:ext>
            </a:extLst>
          </p:cNvPr>
          <p:cNvSpPr txBox="1"/>
          <p:nvPr/>
        </p:nvSpPr>
        <p:spPr>
          <a:xfrm>
            <a:off x="6549656" y="2357969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Besetzt:</a:t>
            </a:r>
          </a:p>
          <a:p>
            <a:r>
              <a:rPr lang="de-DE" sz="2400" b="1" dirty="0"/>
              <a:t>A1, B2, C3, D4</a:t>
            </a:r>
          </a:p>
        </p:txBody>
      </p:sp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73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7FFC5EC-B636-418D-AA85-AAFC2A26938F}"/>
              </a:ext>
            </a:extLst>
          </p:cNvPr>
          <p:cNvSpPr/>
          <p:nvPr/>
        </p:nvSpPr>
        <p:spPr>
          <a:xfrm>
            <a:off x="130780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5595C8-15DA-4FA8-9C38-315BF474D4F6}"/>
              </a:ext>
            </a:extLst>
          </p:cNvPr>
          <p:cNvSpPr/>
          <p:nvPr/>
        </p:nvSpPr>
        <p:spPr>
          <a:xfrm>
            <a:off x="206626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570FC6-4271-4A8E-B5ED-84E5F2984D24}"/>
              </a:ext>
            </a:extLst>
          </p:cNvPr>
          <p:cNvSpPr/>
          <p:nvPr/>
        </p:nvSpPr>
        <p:spPr>
          <a:xfrm>
            <a:off x="2824715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0907052-CBA1-40BE-8EA7-3AD6CFE458F9}"/>
              </a:ext>
            </a:extLst>
          </p:cNvPr>
          <p:cNvSpPr/>
          <p:nvPr/>
        </p:nvSpPr>
        <p:spPr>
          <a:xfrm>
            <a:off x="3583170" y="1605515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A4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21F9C4-8841-46D8-88F1-771C7884CB9B}"/>
              </a:ext>
            </a:extLst>
          </p:cNvPr>
          <p:cNvSpPr/>
          <p:nvPr/>
        </p:nvSpPr>
        <p:spPr>
          <a:xfrm>
            <a:off x="510363" y="235797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D4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70E82-FB79-4FFC-8AC4-3BAA0582EDA9}"/>
              </a:ext>
            </a:extLst>
          </p:cNvPr>
          <p:cNvSpPr/>
          <p:nvPr/>
        </p:nvSpPr>
        <p:spPr>
          <a:xfrm>
            <a:off x="510363" y="3152627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14C8539-5A2A-4E7F-AAB8-45A4DE3CD9B1}"/>
              </a:ext>
            </a:extLst>
          </p:cNvPr>
          <p:cNvSpPr/>
          <p:nvPr/>
        </p:nvSpPr>
        <p:spPr>
          <a:xfrm>
            <a:off x="517453" y="394728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E5BAD1F-830E-4146-8FB2-D30DD290BF6E}"/>
              </a:ext>
            </a:extLst>
          </p:cNvPr>
          <p:cNvSpPr/>
          <p:nvPr/>
        </p:nvSpPr>
        <p:spPr>
          <a:xfrm>
            <a:off x="524543" y="474194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D1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FEEAD4F-1DD8-4FDF-A61C-1165ADACD61E}"/>
              </a:ext>
            </a:extLst>
          </p:cNvPr>
          <p:cNvSpPr/>
          <p:nvPr/>
        </p:nvSpPr>
        <p:spPr>
          <a:xfrm>
            <a:off x="1307805" y="5441414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6AAAC7-28DF-476E-B41B-5F7872E1851F}"/>
              </a:ext>
            </a:extLst>
          </p:cNvPr>
          <p:cNvSpPr/>
          <p:nvPr/>
        </p:nvSpPr>
        <p:spPr>
          <a:xfrm>
            <a:off x="2066260" y="544141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CAA593-130B-4EB4-83FE-9224FC97DE22}"/>
              </a:ext>
            </a:extLst>
          </p:cNvPr>
          <p:cNvSpPr/>
          <p:nvPr/>
        </p:nvSpPr>
        <p:spPr>
          <a:xfrm>
            <a:off x="2824715" y="5441412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C119B-75CB-4362-BEDA-B9667FD531D4}"/>
              </a:ext>
            </a:extLst>
          </p:cNvPr>
          <p:cNvSpPr/>
          <p:nvPr/>
        </p:nvSpPr>
        <p:spPr>
          <a:xfrm>
            <a:off x="3583170" y="5441411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C1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4CD117-F508-42D9-8089-E1521F513FBC}"/>
              </a:ext>
            </a:extLst>
          </p:cNvPr>
          <p:cNvSpPr/>
          <p:nvPr/>
        </p:nvSpPr>
        <p:spPr>
          <a:xfrm>
            <a:off x="4437318" y="2357969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305832C-E41A-4851-971B-8904F4F3F057}"/>
              </a:ext>
            </a:extLst>
          </p:cNvPr>
          <p:cNvSpPr/>
          <p:nvPr/>
        </p:nvSpPr>
        <p:spPr>
          <a:xfrm>
            <a:off x="4437318" y="3152626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0055479-C9E5-4C39-ACA3-0A4070C71E9C}"/>
              </a:ext>
            </a:extLst>
          </p:cNvPr>
          <p:cNvSpPr/>
          <p:nvPr/>
        </p:nvSpPr>
        <p:spPr>
          <a:xfrm>
            <a:off x="4437318" y="3947283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CF3DEA-C498-4637-B1C0-22B459282267}"/>
              </a:ext>
            </a:extLst>
          </p:cNvPr>
          <p:cNvSpPr/>
          <p:nvPr/>
        </p:nvSpPr>
        <p:spPr>
          <a:xfrm>
            <a:off x="4437318" y="4741940"/>
            <a:ext cx="531628" cy="5103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B4</a:t>
            </a:r>
          </a:p>
        </p:txBody>
      </p:sp>
      <p:pic>
        <p:nvPicPr>
          <p:cNvPr id="4" name="Grafik 3" descr="Pflanze">
            <a:extLst>
              <a:ext uri="{FF2B5EF4-FFF2-40B4-BE49-F238E27FC236}">
                <a16:creationId xmlns:a16="http://schemas.microsoft.com/office/drawing/2014/main" id="{E1679A40-BEA5-41AD-8EB0-BD06D4E9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909" y="3205789"/>
            <a:ext cx="914400" cy="914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13AF26-1790-4FB9-8813-7CDEC58D89C2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1573619" y="2115878"/>
            <a:ext cx="1162490" cy="108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fik 29" descr="Glühlampe">
            <a:extLst>
              <a:ext uri="{FF2B5EF4-FFF2-40B4-BE49-F238E27FC236}">
                <a16:creationId xmlns:a16="http://schemas.microsoft.com/office/drawing/2014/main" id="{EDF08443-766A-4A64-AEBD-D4189695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6260" y="1045391"/>
            <a:ext cx="531628" cy="531628"/>
          </a:xfrm>
          <a:prstGeom prst="rect">
            <a:avLst/>
          </a:prstGeom>
        </p:spPr>
      </p:pic>
      <p:pic>
        <p:nvPicPr>
          <p:cNvPr id="31" name="Grafik 30" descr="Glühlampe">
            <a:extLst>
              <a:ext uri="{FF2B5EF4-FFF2-40B4-BE49-F238E27FC236}">
                <a16:creationId xmlns:a16="http://schemas.microsoft.com/office/drawing/2014/main" id="{7F5AF4D9-4541-404C-8B39-DCA57F41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1049007"/>
            <a:ext cx="531628" cy="531628"/>
          </a:xfrm>
          <a:prstGeom prst="rect">
            <a:avLst/>
          </a:prstGeom>
        </p:spPr>
      </p:pic>
      <p:pic>
        <p:nvPicPr>
          <p:cNvPr id="32" name="Grafik 31" descr="Glühlampe">
            <a:extLst>
              <a:ext uri="{FF2B5EF4-FFF2-40B4-BE49-F238E27FC236}">
                <a16:creationId xmlns:a16="http://schemas.microsoft.com/office/drawing/2014/main" id="{BAA4CC7A-C41A-46DB-9FD6-992973733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1045391"/>
            <a:ext cx="531628" cy="531628"/>
          </a:xfrm>
          <a:prstGeom prst="rect">
            <a:avLst/>
          </a:prstGeom>
        </p:spPr>
      </p:pic>
      <p:pic>
        <p:nvPicPr>
          <p:cNvPr id="33" name="Grafik 32" descr="Glühlampe">
            <a:extLst>
              <a:ext uri="{FF2B5EF4-FFF2-40B4-BE49-F238E27FC236}">
                <a16:creationId xmlns:a16="http://schemas.microsoft.com/office/drawing/2014/main" id="{36C4504E-316D-4B3F-91F6-5928BB35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720675"/>
            <a:ext cx="531628" cy="531628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50B078DB-4C32-4A8D-97DE-C8095CF5E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170" y="6027070"/>
            <a:ext cx="531628" cy="531628"/>
          </a:xfrm>
          <a:prstGeom prst="rect">
            <a:avLst/>
          </a:prstGeom>
        </p:spPr>
      </p:pic>
      <p:pic>
        <p:nvPicPr>
          <p:cNvPr id="35" name="Grafik 34" descr="Glühlampe">
            <a:extLst>
              <a:ext uri="{FF2B5EF4-FFF2-40B4-BE49-F238E27FC236}">
                <a16:creationId xmlns:a16="http://schemas.microsoft.com/office/drawing/2014/main" id="{CBE5C7A0-83F6-475E-9B0A-876A9408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2336704"/>
            <a:ext cx="531628" cy="531628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305A170-B6E5-4B57-9026-AC0D00DA808C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193309" y="3407808"/>
            <a:ext cx="1244009" cy="255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Besetzt:</a:t>
                </a:r>
              </a:p>
              <a:p>
                <a:r>
                  <a:rPr lang="de-DE" sz="2400" b="1" dirty="0"/>
                  <a:t>A1, B2, C3, D4</a:t>
                </a:r>
              </a:p>
              <a:p>
                <a:endParaRPr lang="de-DE" sz="2400" b="1" dirty="0"/>
              </a:p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96169" cy="1938992"/>
              </a:xfrm>
              <a:prstGeom prst="rect">
                <a:avLst/>
              </a:prstGeom>
              <a:blipFill>
                <a:blip r:embed="rId7"/>
                <a:stretch>
                  <a:fillRect l="-2953" t="-2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 descr="Glühlampe">
            <a:extLst>
              <a:ext uri="{FF2B5EF4-FFF2-40B4-BE49-F238E27FC236}">
                <a16:creationId xmlns:a16="http://schemas.microsoft.com/office/drawing/2014/main" id="{636AA002-93EF-4602-BBA3-B55F070A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15" y="6027070"/>
            <a:ext cx="531628" cy="531628"/>
          </a:xfrm>
          <a:prstGeom prst="rect">
            <a:avLst/>
          </a:prstGeom>
        </p:spPr>
      </p:pic>
      <p:pic>
        <p:nvPicPr>
          <p:cNvPr id="41" name="Grafik 40" descr="Glühlampe">
            <a:extLst>
              <a:ext uri="{FF2B5EF4-FFF2-40B4-BE49-F238E27FC236}">
                <a16:creationId xmlns:a16="http://schemas.microsoft.com/office/drawing/2014/main" id="{442B9BBF-960F-4389-AD1E-79CCC475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175" y="3926018"/>
            <a:ext cx="531628" cy="531628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4D56FA9-6F2B-4B65-ADA0-9B8FAB4FFA09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2332074" y="4120189"/>
            <a:ext cx="404035" cy="1321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Grafik 41" descr="Glühlampe">
            <a:extLst>
              <a:ext uri="{FF2B5EF4-FFF2-40B4-BE49-F238E27FC236}">
                <a16:creationId xmlns:a16="http://schemas.microsoft.com/office/drawing/2014/main" id="{C06FC3F4-6944-498B-B16A-2C84CBD0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3926018"/>
            <a:ext cx="531628" cy="531628"/>
          </a:xfrm>
          <a:prstGeom prst="rect">
            <a:avLst/>
          </a:prstGeom>
        </p:spPr>
      </p:pic>
      <p:pic>
        <p:nvPicPr>
          <p:cNvPr id="43" name="Grafik 42" descr="Glühlampe">
            <a:extLst>
              <a:ext uri="{FF2B5EF4-FFF2-40B4-BE49-F238E27FC236}">
                <a16:creationId xmlns:a16="http://schemas.microsoft.com/office/drawing/2014/main" id="{670DC083-1F8D-46B0-9AC4-D40003C65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46" y="4741940"/>
            <a:ext cx="531628" cy="531628"/>
          </a:xfrm>
          <a:prstGeom prst="rect">
            <a:avLst/>
          </a:prstGeom>
        </p:spPr>
      </p:pic>
      <p:pic>
        <p:nvPicPr>
          <p:cNvPr id="44" name="Grafik 43" descr="Glühlampe">
            <a:extLst>
              <a:ext uri="{FF2B5EF4-FFF2-40B4-BE49-F238E27FC236}">
                <a16:creationId xmlns:a16="http://schemas.microsoft.com/office/drawing/2014/main" id="{4E30764E-2FCB-44A7-B5ED-EF0A72F6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091" y="3154034"/>
            <a:ext cx="531628" cy="531628"/>
          </a:xfrm>
          <a:prstGeom prst="rect">
            <a:avLst/>
          </a:prstGeom>
        </p:spPr>
      </p:pic>
      <p:pic>
        <p:nvPicPr>
          <p:cNvPr id="45" name="Grafik 44" descr="Glühlampe">
            <a:extLst>
              <a:ext uri="{FF2B5EF4-FFF2-40B4-BE49-F238E27FC236}">
                <a16:creationId xmlns:a16="http://schemas.microsoft.com/office/drawing/2014/main" id="{5C46761C-ED08-481E-A6DB-A2227A450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805" y="6061902"/>
            <a:ext cx="531628" cy="531628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6AF0706-B095-4CB4-88B3-B16C50EFF50C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flipH="1" flipV="1">
            <a:off x="1041991" y="2613152"/>
            <a:ext cx="1236918" cy="10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74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022879" cy="830997"/>
              </a:xfrm>
              <a:prstGeom prst="rect">
                <a:avLst/>
              </a:prstGeom>
              <a:blipFill>
                <a:blip r:embed="rId3"/>
                <a:stretch>
                  <a:fillRect l="-3024" t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F75C0210-2EF2-4A36-86F9-0EE275F5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AB0B345-D30A-45D4-858F-642061AE70A5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261C9CF-DB4E-4034-A9C3-BF8B2B5C1E61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D02AB6-24C1-4796-B03C-97AFB0C068DE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F007F05-D901-4FC7-83BD-21063A217C4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927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128998" cy="1569660"/>
              </a:xfrm>
              <a:prstGeom prst="rect">
                <a:avLst/>
              </a:prstGeom>
              <a:blipFill>
                <a:blip r:embed="rId4"/>
                <a:stretch>
                  <a:fillRect l="-2918" t="-3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4AC6E46-754A-4A91-94D1-C21749B4F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9" y="2186541"/>
            <a:ext cx="3898562" cy="35975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A1C7979-C982-4D9F-9335-43214D376752}"/>
              </a:ext>
            </a:extLst>
          </p:cNvPr>
          <p:cNvSpPr/>
          <p:nvPr/>
        </p:nvSpPr>
        <p:spPr>
          <a:xfrm>
            <a:off x="802757" y="2636875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FADAEE-FEF0-4E62-B1F5-F295272C034C}"/>
              </a:ext>
            </a:extLst>
          </p:cNvPr>
          <p:cNvSpPr/>
          <p:nvPr/>
        </p:nvSpPr>
        <p:spPr>
          <a:xfrm>
            <a:off x="4180324" y="2636874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14E902-99F0-46A6-A88E-D60DF0F89E61}"/>
              </a:ext>
            </a:extLst>
          </p:cNvPr>
          <p:cNvSpPr/>
          <p:nvPr/>
        </p:nvSpPr>
        <p:spPr>
          <a:xfrm>
            <a:off x="4180323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26918A4-C293-4A98-9161-92C77A2C0A97}"/>
              </a:ext>
            </a:extLst>
          </p:cNvPr>
          <p:cNvSpPr/>
          <p:nvPr/>
        </p:nvSpPr>
        <p:spPr>
          <a:xfrm>
            <a:off x="802756" y="5373527"/>
            <a:ext cx="520995" cy="440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440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/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E8812-4364-461C-BBEF-6EAF857D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752" y="299302"/>
                <a:ext cx="9500191" cy="808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/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/>
                  <a:t>Rundgang: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de-DE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de-DE" sz="2400" b="1" dirty="0"/>
              </a:p>
              <a:p>
                <a:endParaRPr lang="de-DE" sz="2400" b="1" dirty="0"/>
              </a:p>
              <a:p>
                <a:r>
                  <a:rPr lang="de-DE" sz="2400" b="1" dirty="0">
                    <a:sym typeface="Wingdings" panose="05000000000000000000" pitchFamily="2" charset="2"/>
                  </a:rPr>
                  <a:t> Idealer Weg gefunden</a:t>
                </a:r>
                <a:endParaRPr lang="de-DE" sz="2400" b="1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13AE0E4-CD7D-4E7F-85E1-53C70038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656" y="2357969"/>
                <a:ext cx="3366114" cy="2308324"/>
              </a:xfrm>
              <a:prstGeom prst="rect">
                <a:avLst/>
              </a:prstGeom>
              <a:blipFill>
                <a:blip r:embed="rId3"/>
                <a:stretch>
                  <a:fillRect l="-2712" t="-2116" r="-1808" b="-5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13A6A65E-F3DB-4FD1-90C8-F4E8C9A9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8" y="1946429"/>
            <a:ext cx="3724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9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46DB10-7C33-4AFC-A870-52125FD5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05" y="166223"/>
            <a:ext cx="8033384" cy="65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69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3BF9BC-F07C-4804-95C8-DF22D12B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13"/>
          <a:stretch/>
        </p:blipFill>
        <p:spPr>
          <a:xfrm>
            <a:off x="838200" y="1473544"/>
            <a:ext cx="10515600" cy="8742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9A7F3F-8A82-4D8B-99C3-FF0B8A219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03" b="72647"/>
          <a:stretch/>
        </p:blipFill>
        <p:spPr>
          <a:xfrm>
            <a:off x="838200" y="2347785"/>
            <a:ext cx="10515600" cy="4541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4EFA98-6C83-46B2-B458-CFCF07D28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41"/>
          <a:stretch/>
        </p:blipFill>
        <p:spPr>
          <a:xfrm>
            <a:off x="838200" y="2799107"/>
            <a:ext cx="10515600" cy="24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8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F282D-EAD4-448F-9453-329177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DB9E36-7DC4-479D-B480-6BA0E07F7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23"/>
          <a:stretch/>
        </p:blipFill>
        <p:spPr>
          <a:xfrm>
            <a:off x="838200" y="1458999"/>
            <a:ext cx="10515600" cy="4293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8D9B958-651B-4289-BB72-F45DA6A1A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9" b="37232"/>
          <a:stretch/>
        </p:blipFill>
        <p:spPr>
          <a:xfrm>
            <a:off x="838200" y="1888396"/>
            <a:ext cx="10515600" cy="181644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512ABB4-841E-4B87-9F02-88AFEC2C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692" y="3886486"/>
            <a:ext cx="3138616" cy="29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3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CF782-CFF5-41A1-B598-B78E3B3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/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de-DE" sz="2400" dirty="0"/>
                  <a:t>Erlaubte Routen: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!/2</m:t>
                    </m:r>
                  </m:oMath>
                </a14:m>
                <a:endParaRPr lang="de-DE" sz="2400" dirty="0"/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NP-Schweres Problem</a:t>
                </a:r>
              </a:p>
              <a:p>
                <a:pPr marL="342900" indent="-342900">
                  <a:buFontTx/>
                  <a:buChar char="-"/>
                </a:pPr>
                <a:endParaRPr lang="de-DE" sz="2400" dirty="0"/>
              </a:p>
              <a:p>
                <a:pPr marL="342900" indent="-342900">
                  <a:buFontTx/>
                  <a:buChar char="-"/>
                </a:pPr>
                <a:r>
                  <a:rPr lang="de-DE" sz="2400" dirty="0"/>
                  <a:t>Suchzeit für optimale Route: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183625-966E-4290-8972-8A7A459CA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4" y="1951630"/>
                <a:ext cx="4336444" cy="2397516"/>
              </a:xfrm>
              <a:prstGeom prst="rect">
                <a:avLst/>
              </a:prstGeom>
              <a:blipFill>
                <a:blip r:embed="rId2"/>
                <a:stretch>
                  <a:fillRect l="-2247" t="-2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5a.wolframalpha.com/Calculate/MSP/MSP294413aa9ighd827590500002ge0a2c3f785bh08?MSPStoreType=image/gif&amp;s=46">
            <a:extLst>
              <a:ext uri="{FF2B5EF4-FFF2-40B4-BE49-F238E27FC236}">
                <a16:creationId xmlns:a16="http://schemas.microsoft.com/office/drawing/2014/main" id="{10B99F49-8C09-4078-89B9-17BD8922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1" y="1951630"/>
            <a:ext cx="5828298" cy="3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5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Initialisierung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F7B464-0D4F-43B1-BDCE-58DB6178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047875"/>
            <a:ext cx="89630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99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Oszillation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7A087A-5DB8-4388-845C-79A4727B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02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Ressourcen-Verteilung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83E0A8-5E5E-4E72-A941-72C62541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762125"/>
            <a:ext cx="11544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461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</p:spTree>
    <p:extLst>
      <p:ext uri="{BB962C8B-B14F-4D97-AF65-F5344CB8AC3E}">
        <p14:creationId xmlns:p14="http://schemas.microsoft.com/office/powerpoint/2010/main" val="63685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1E0049-D160-41AE-9628-64CC2605ED4D}"/>
              </a:ext>
            </a:extLst>
          </p:cNvPr>
          <p:cNvSpPr/>
          <p:nvPr/>
        </p:nvSpPr>
        <p:spPr>
          <a:xfrm>
            <a:off x="6890861" y="2114813"/>
            <a:ext cx="1020726" cy="5201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6CA451F-8A66-4B65-96E0-609063BB8321}"/>
                  </a:ext>
                </a:extLst>
              </p:cNvPr>
              <p:cNvSpPr txBox="1"/>
              <p:nvPr/>
            </p:nvSpPr>
            <p:spPr>
              <a:xfrm>
                <a:off x="1345904" y="1970415"/>
                <a:ext cx="9500191" cy="808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𝑉𝑘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1000, −0.5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𝑉𝑘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𝑈𝑙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35,  0.6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6CA451F-8A66-4B65-96E0-609063BB8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904" y="1970415"/>
                <a:ext cx="9500191" cy="80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4BBB7C7-53B6-433A-B42D-9E0776B3627B}"/>
                  </a:ext>
                </a:extLst>
              </p:cNvPr>
              <p:cNvSpPr/>
              <p:nvPr/>
            </p:nvSpPr>
            <p:spPr>
              <a:xfrm>
                <a:off x="838200" y="4451712"/>
                <a:ext cx="11006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𝑈𝑙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4BBB7C7-53B6-433A-B42D-9E0776B36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51712"/>
                <a:ext cx="110062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D34EFED2-19CD-4A65-863D-448F21FDD170}"/>
              </a:ext>
            </a:extLst>
          </p:cNvPr>
          <p:cNvSpPr/>
          <p:nvPr/>
        </p:nvSpPr>
        <p:spPr>
          <a:xfrm>
            <a:off x="2191271" y="3058558"/>
            <a:ext cx="616688" cy="343431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19D99B38-0B7E-4791-945E-EABEAB50CD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1578"/>
                  </p:ext>
                </p:extLst>
              </p:nvPr>
            </p:nvGraphicFramePr>
            <p:xfrm>
              <a:off x="3060408" y="3214697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2400" b="0" dirty="0"/>
                        </a:p>
                        <a:p>
                          <a:endParaRPr lang="de-D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Wenn </a:t>
                          </a:r>
                          <a14:m>
                            <m:oMath xmlns:m="http://schemas.openxmlformats.org/officeDocument/2006/math"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de-DE" sz="2400" dirty="0"/>
                            <a:t> und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de-D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19D99B38-0B7E-4791-945E-EABEAB50CD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1578"/>
                  </p:ext>
                </p:extLst>
              </p:nvPr>
            </p:nvGraphicFramePr>
            <p:xfrm>
              <a:off x="3060408" y="3214697"/>
              <a:ext cx="8206342" cy="3146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3171">
                      <a:extLst>
                        <a:ext uri="{9D8B030D-6E8A-4147-A177-3AD203B41FA5}">
                          <a16:colId xmlns:a16="http://schemas.microsoft.com/office/drawing/2014/main" val="1919969979"/>
                        </a:ext>
                      </a:extLst>
                    </a:gridCol>
                    <a:gridCol w="4103171">
                      <a:extLst>
                        <a:ext uri="{9D8B030D-6E8A-4147-A177-3AD203B41FA5}">
                          <a16:colId xmlns:a16="http://schemas.microsoft.com/office/drawing/2014/main" val="1750170235"/>
                        </a:ext>
                      </a:extLst>
                    </a:gridCol>
                  </a:tblGrid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6299" b="-30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188512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05469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58938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t="-194815" r="-99852" b="-9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00149" t="-194815" b="-9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547907"/>
                      </a:ext>
                    </a:extLst>
                  </a:tr>
                  <a:tr h="774356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Ansonsten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785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34741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3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D50364-D82D-4141-9FBE-BB49D992237A}"/>
              </a:ext>
            </a:extLst>
          </p:cNvPr>
          <p:cNvSpPr/>
          <p:nvPr/>
        </p:nvSpPr>
        <p:spPr>
          <a:xfrm>
            <a:off x="2125362" y="2729416"/>
            <a:ext cx="3015049" cy="347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C43C3B-BA51-45FA-9137-7ED7C10FEBC7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568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35118-8D66-4D6B-B6DD-A8336368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-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632108-DD30-4BB0-89A4-12E09588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9D50364-D82D-4141-9FBE-BB49D992237A}"/>
              </a:ext>
            </a:extLst>
          </p:cNvPr>
          <p:cNvSpPr/>
          <p:nvPr/>
        </p:nvSpPr>
        <p:spPr>
          <a:xfrm>
            <a:off x="2125362" y="2729416"/>
            <a:ext cx="3015049" cy="347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C43C3B-BA51-45FA-9137-7ED7C10FEBC7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E1B98B-7F92-45A6-A26C-9CA9BB74C7B4}"/>
                  </a:ext>
                </a:extLst>
              </p:cNvPr>
              <p:cNvSpPr txBox="1"/>
              <p:nvPr/>
            </p:nvSpPr>
            <p:spPr>
              <a:xfrm>
                <a:off x="9903290" y="5234407"/>
                <a:ext cx="1047210" cy="439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E1B98B-7F92-45A6-A26C-9CA9BB74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290" y="5234407"/>
                <a:ext cx="1047210" cy="439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0356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Parallel Computing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93257F-18BC-47E3-920D-EB419D46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9" y="1572752"/>
            <a:ext cx="9794661" cy="44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382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F7170-6550-4973-A6AF-E76102D8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AmoebaTSP</a:t>
            </a:r>
            <a:r>
              <a:rPr lang="de-DE" dirty="0"/>
              <a:t> – Dennoch Probleme?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8BB5ED-A3B6-45ED-B7D6-A379F219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00" y="1403853"/>
            <a:ext cx="8902400" cy="53246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141DDF3-2624-4AC0-A176-99761684C046}"/>
              </a:ext>
            </a:extLst>
          </p:cNvPr>
          <p:cNvSpPr/>
          <p:nvPr/>
        </p:nvSpPr>
        <p:spPr>
          <a:xfrm>
            <a:off x="6425515" y="3428999"/>
            <a:ext cx="556054" cy="376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93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3847</Words>
  <Application>Microsoft Office PowerPoint</Application>
  <PresentationFormat>Breitbild</PresentationFormat>
  <Paragraphs>1165</Paragraphs>
  <Slides>102</Slides>
  <Notes>53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Wingdings</vt:lpstr>
      <vt:lpstr>Office</vt:lpstr>
      <vt:lpstr>Amöben als Problemlöser</vt:lpstr>
      <vt:lpstr>PowerPoint-Präsentation</vt:lpstr>
      <vt:lpstr>Das Sommerdilemma</vt:lpstr>
      <vt:lpstr>Das Sommerdilemma</vt:lpstr>
      <vt:lpstr>Das Sommerdilemma</vt:lpstr>
      <vt:lpstr>Das Sommerdilemma</vt:lpstr>
      <vt:lpstr>Travelling Salesman Problem</vt:lpstr>
      <vt:lpstr>Travelling Salesman Problem</vt:lpstr>
      <vt:lpstr>Travelling Salesman Problem</vt:lpstr>
      <vt:lpstr>Das Sommerdilemma</vt:lpstr>
      <vt:lpstr>Amöben – Kluge Hilfe</vt:lpstr>
      <vt:lpstr>Amöben – Kluge Hilfe</vt:lpstr>
      <vt:lpstr>Amöben – Kluge Hilfe</vt:lpstr>
      <vt:lpstr>Amöben – Kluge Hilfe</vt:lpstr>
      <vt:lpstr>Versuchsaufbau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Resultate</vt:lpstr>
      <vt:lpstr>Resultate</vt:lpstr>
      <vt:lpstr>Resultate</vt:lpstr>
      <vt:lpstr>AmoebaTSP - Initialisierung</vt:lpstr>
      <vt:lpstr>AmoebaTSP - Oszillation</vt:lpstr>
      <vt:lpstr>AmoebaTSP – Ressourcen-Verteilung</vt:lpstr>
      <vt:lpstr>AmoebaTSP - Probleme</vt:lpstr>
      <vt:lpstr>AmoebaTSP - Probleme</vt:lpstr>
      <vt:lpstr>AmoebaTSP - Probleme</vt:lpstr>
      <vt:lpstr>AmoebaTSP - Probleme</vt:lpstr>
      <vt:lpstr>AmoebaTSP - Probleme</vt:lpstr>
      <vt:lpstr>AmoebaTSP – Parallel Computing</vt:lpstr>
      <vt:lpstr>AmoebaTSP – Dennoch Probleme?</vt:lpstr>
      <vt:lpstr>Quellen</vt:lpstr>
      <vt:lpstr>Bild-Quellen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Weiden</dc:creator>
  <cp:lastModifiedBy>Tobias Weiden</cp:lastModifiedBy>
  <cp:revision>121</cp:revision>
  <dcterms:created xsi:type="dcterms:W3CDTF">2019-04-06T16:11:10Z</dcterms:created>
  <dcterms:modified xsi:type="dcterms:W3CDTF">2019-04-11T04:09:07Z</dcterms:modified>
</cp:coreProperties>
</file>